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73" r:id="rId3"/>
    <p:sldId id="257" r:id="rId4"/>
    <p:sldId id="259" r:id="rId5"/>
    <p:sldId id="260" r:id="rId6"/>
    <p:sldId id="261" r:id="rId7"/>
    <p:sldId id="263" r:id="rId8"/>
    <p:sldId id="262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4" r:id="rId19"/>
    <p:sldId id="258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81515" autoAdjust="0"/>
  </p:normalViewPr>
  <p:slideViewPr>
    <p:cSldViewPr snapToGrid="0">
      <p:cViewPr varScale="1">
        <p:scale>
          <a:sx n="57" d="100"/>
          <a:sy n="57" d="100"/>
        </p:scale>
        <p:origin x="1016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CE025D-2A38-4691-B3EF-07100E0DF31E}" type="datetimeFigureOut">
              <a:rPr lang="en-US" smtClean="0"/>
              <a:t>8/15/2019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25CF17-0B71-46DC-938A-B8F026967A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84929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"|" /***** FISCAL YEAR OFFSET CALCULATION *****/</a:t>
            </a:r>
          </a:p>
          <a:p>
            <a:r>
              <a:rPr lang="en-US" dirty="0" smtClean="0"/>
              <a:t>&amp;</a:t>
            </a:r>
          </a:p>
          <a:p>
            <a:r>
              <a:rPr lang="en-US" dirty="0" smtClean="0"/>
              <a:t>TEXT(</a:t>
            </a:r>
          </a:p>
          <a:p>
            <a:r>
              <a:rPr lang="en-US" dirty="0" smtClean="0"/>
              <a:t>    YEAR(</a:t>
            </a:r>
            <a:r>
              <a:rPr lang="en-US" dirty="0" err="1" smtClean="0"/>
              <a:t>Date__c</a:t>
            </a:r>
            <a:r>
              <a:rPr lang="en-US" dirty="0" smtClean="0"/>
              <a:t>)</a:t>
            </a:r>
          </a:p>
          <a:p>
            <a:r>
              <a:rPr lang="en-US" dirty="0" smtClean="0"/>
              <a:t>    +</a:t>
            </a:r>
          </a:p>
          <a:p>
            <a:r>
              <a:rPr lang="en-US" dirty="0" smtClean="0"/>
              <a:t>    IF(</a:t>
            </a:r>
          </a:p>
          <a:p>
            <a:r>
              <a:rPr lang="en-US" dirty="0" smtClean="0"/>
              <a:t>        MONTH(</a:t>
            </a:r>
            <a:r>
              <a:rPr lang="en-US" dirty="0" err="1" smtClean="0"/>
              <a:t>Date__c</a:t>
            </a:r>
            <a:r>
              <a:rPr lang="en-US" dirty="0" smtClean="0"/>
              <a:t>) &gt; $</a:t>
            </a:r>
            <a:r>
              <a:rPr lang="en-US" dirty="0" err="1" smtClean="0"/>
              <a:t>Setup.Organization_Contact_Info__c.Fiscal_Year_Start_Month__c</a:t>
            </a:r>
            <a:endParaRPr lang="en-US" dirty="0" smtClean="0"/>
          </a:p>
          <a:p>
            <a:r>
              <a:rPr lang="en-US" dirty="0" smtClean="0"/>
              <a:t>        ||</a:t>
            </a:r>
          </a:p>
          <a:p>
            <a:r>
              <a:rPr lang="en-US" dirty="0" smtClean="0"/>
              <a:t>        (</a:t>
            </a:r>
          </a:p>
          <a:p>
            <a:r>
              <a:rPr lang="en-US" dirty="0" smtClean="0"/>
              <a:t>            MONTH(</a:t>
            </a:r>
            <a:r>
              <a:rPr lang="en-US" dirty="0" err="1" smtClean="0"/>
              <a:t>Date__c</a:t>
            </a:r>
            <a:r>
              <a:rPr lang="en-US" dirty="0" smtClean="0"/>
              <a:t>) = $</a:t>
            </a:r>
            <a:r>
              <a:rPr lang="en-US" dirty="0" err="1" smtClean="0"/>
              <a:t>Setup.Organization_Contact_Info__c.Fiscal_Year_Start_Month__c</a:t>
            </a:r>
            <a:endParaRPr lang="en-US" dirty="0" smtClean="0"/>
          </a:p>
          <a:p>
            <a:r>
              <a:rPr lang="en-US" dirty="0" smtClean="0"/>
              <a:t>            &amp;&amp;</a:t>
            </a:r>
          </a:p>
          <a:p>
            <a:r>
              <a:rPr lang="en-US" dirty="0" smtClean="0"/>
              <a:t>            DAY(</a:t>
            </a:r>
            <a:r>
              <a:rPr lang="en-US" dirty="0" err="1" smtClean="0"/>
              <a:t>Date__c</a:t>
            </a:r>
            <a:r>
              <a:rPr lang="en-US" dirty="0" smtClean="0"/>
              <a:t>) &gt;= $</a:t>
            </a:r>
            <a:r>
              <a:rPr lang="en-US" dirty="0" err="1" smtClean="0"/>
              <a:t>Setup.Organization_Contact_Info__c.Fiscal_Year_Start_Day__c</a:t>
            </a:r>
            <a:endParaRPr lang="en-US" dirty="0" smtClean="0"/>
          </a:p>
          <a:p>
            <a:r>
              <a:rPr lang="en-US" dirty="0" smtClean="0"/>
              <a:t>        ), </a:t>
            </a:r>
          </a:p>
          <a:p>
            <a:r>
              <a:rPr lang="en-US" dirty="0" smtClean="0"/>
              <a:t>        1,</a:t>
            </a:r>
          </a:p>
          <a:p>
            <a:r>
              <a:rPr lang="en-US" dirty="0" smtClean="0"/>
              <a:t>        0</a:t>
            </a:r>
          </a:p>
          <a:p>
            <a:r>
              <a:rPr lang="en-US" dirty="0" smtClean="0"/>
              <a:t>    )</a:t>
            </a:r>
          </a:p>
          <a:p>
            <a:r>
              <a:rPr lang="en-US" dirty="0" smtClean="0"/>
              <a:t>    -</a:t>
            </a:r>
          </a:p>
          <a:p>
            <a:r>
              <a:rPr lang="en-US" dirty="0" smtClean="0"/>
              <a:t>    (YEAR(TODAY())</a:t>
            </a:r>
          </a:p>
          <a:p>
            <a:r>
              <a:rPr lang="en-US" dirty="0" smtClean="0"/>
              <a:t>    +</a:t>
            </a:r>
          </a:p>
          <a:p>
            <a:r>
              <a:rPr lang="en-US" dirty="0" smtClean="0"/>
              <a:t>    IF(</a:t>
            </a:r>
          </a:p>
          <a:p>
            <a:r>
              <a:rPr lang="en-US" dirty="0" smtClean="0"/>
              <a:t>        MONTH(TODAY()) &gt; $</a:t>
            </a:r>
            <a:r>
              <a:rPr lang="en-US" dirty="0" err="1" smtClean="0"/>
              <a:t>Setup.Organization_Contact_Info__c.Fiscal_Year_Start_Month__c</a:t>
            </a:r>
            <a:endParaRPr lang="en-US" dirty="0" smtClean="0"/>
          </a:p>
          <a:p>
            <a:r>
              <a:rPr lang="en-US" dirty="0" smtClean="0"/>
              <a:t>        ||</a:t>
            </a:r>
          </a:p>
          <a:p>
            <a:r>
              <a:rPr lang="en-US" dirty="0" smtClean="0"/>
              <a:t>        (</a:t>
            </a:r>
          </a:p>
          <a:p>
            <a:r>
              <a:rPr lang="en-US" dirty="0" smtClean="0"/>
              <a:t>            MONTH(TODAY()) = $</a:t>
            </a:r>
            <a:r>
              <a:rPr lang="en-US" dirty="0" err="1" smtClean="0"/>
              <a:t>Setup.Organization_Contact_Info__c.Fiscal_Year_Start_Month__c</a:t>
            </a:r>
            <a:endParaRPr lang="en-US" dirty="0" smtClean="0"/>
          </a:p>
          <a:p>
            <a:r>
              <a:rPr lang="en-US" dirty="0" smtClean="0"/>
              <a:t>            &amp;&amp;</a:t>
            </a:r>
          </a:p>
          <a:p>
            <a:r>
              <a:rPr lang="en-US" dirty="0" smtClean="0"/>
              <a:t>            DAY(TODAY()) &gt;= $</a:t>
            </a:r>
            <a:r>
              <a:rPr lang="en-US" dirty="0" err="1" smtClean="0"/>
              <a:t>Setup.Organization_Contact_Info__c.Fiscal_Year_Start_Day__c</a:t>
            </a:r>
            <a:endParaRPr lang="en-US" dirty="0" smtClean="0"/>
          </a:p>
          <a:p>
            <a:r>
              <a:rPr lang="en-US" dirty="0" smtClean="0"/>
              <a:t>        ),</a:t>
            </a:r>
          </a:p>
          <a:p>
            <a:r>
              <a:rPr lang="en-US" dirty="0" smtClean="0"/>
              <a:t>        1,</a:t>
            </a:r>
          </a:p>
          <a:p>
            <a:r>
              <a:rPr lang="en-US" dirty="0" smtClean="0"/>
              <a:t>        0</a:t>
            </a:r>
          </a:p>
          <a:p>
            <a:r>
              <a:rPr lang="en-US" dirty="0" smtClean="0"/>
              <a:t>    ))</a:t>
            </a:r>
          </a:p>
          <a:p>
            <a:r>
              <a:rPr lang="en-US" dirty="0" smtClean="0"/>
              <a:t>)</a:t>
            </a:r>
          </a:p>
          <a:p>
            <a:r>
              <a:rPr lang="en-US" dirty="0" smtClean="0"/>
              <a:t>&amp;</a:t>
            </a:r>
          </a:p>
          <a:p>
            <a:r>
              <a:rPr lang="en-US" dirty="0" smtClean="0"/>
              <a:t>"FY"</a:t>
            </a:r>
          </a:p>
          <a:p>
            <a:r>
              <a:rPr lang="en-US" dirty="0" smtClean="0"/>
              <a:t>&amp; /***** FISCAL YEAR TO DATE INDICATOR *****/</a:t>
            </a:r>
          </a:p>
          <a:p>
            <a:r>
              <a:rPr lang="en-US" dirty="0" smtClean="0"/>
              <a:t>IF(</a:t>
            </a:r>
          </a:p>
          <a:p>
            <a:r>
              <a:rPr lang="en-US" dirty="0" smtClean="0"/>
              <a:t>    MOD(MONTH(</a:t>
            </a:r>
            <a:r>
              <a:rPr lang="en-US" dirty="0" err="1" smtClean="0"/>
              <a:t>Date__c</a:t>
            </a:r>
            <a:r>
              <a:rPr lang="en-US" dirty="0" smtClean="0"/>
              <a:t>) + 12 - $</a:t>
            </a:r>
            <a:r>
              <a:rPr lang="en-US" dirty="0" err="1" smtClean="0"/>
              <a:t>Setup.Organization_Contact_Info__c.Fiscal_Year_Start_Month__c</a:t>
            </a:r>
            <a:r>
              <a:rPr lang="en-US" dirty="0" smtClean="0"/>
              <a:t> , 12) &lt;</a:t>
            </a:r>
          </a:p>
          <a:p>
            <a:r>
              <a:rPr lang="en-US" dirty="0" smtClean="0"/>
              <a:t>    MOD(MONTH (TODAY()) + 12 - $</a:t>
            </a:r>
            <a:r>
              <a:rPr lang="en-US" dirty="0" err="1" smtClean="0"/>
              <a:t>Setup.Organization_Contact_Info__c.Fiscal_Year_Start_Month__c</a:t>
            </a:r>
            <a:r>
              <a:rPr lang="en-US" dirty="0" smtClean="0"/>
              <a:t>, 12) </a:t>
            </a:r>
          </a:p>
          <a:p>
            <a:r>
              <a:rPr lang="en-US" dirty="0" smtClean="0"/>
              <a:t>    || </a:t>
            </a:r>
          </a:p>
          <a:p>
            <a:r>
              <a:rPr lang="en-US" dirty="0" smtClean="0"/>
              <a:t>    (</a:t>
            </a:r>
          </a:p>
          <a:p>
            <a:r>
              <a:rPr lang="en-US" dirty="0" smtClean="0"/>
              <a:t>        MONTH(</a:t>
            </a:r>
            <a:r>
              <a:rPr lang="en-US" dirty="0" err="1" smtClean="0"/>
              <a:t>Date__c</a:t>
            </a:r>
            <a:r>
              <a:rPr lang="en-US" dirty="0" smtClean="0"/>
              <a:t>) = MONTH(TODAY())</a:t>
            </a:r>
          </a:p>
          <a:p>
            <a:r>
              <a:rPr lang="en-US" dirty="0" smtClean="0"/>
              <a:t>        &amp;&amp;</a:t>
            </a:r>
          </a:p>
          <a:p>
            <a:r>
              <a:rPr lang="en-US" dirty="0" smtClean="0"/>
              <a:t>        DAY(</a:t>
            </a:r>
            <a:r>
              <a:rPr lang="en-US" dirty="0" err="1" smtClean="0"/>
              <a:t>Date__c</a:t>
            </a:r>
            <a:r>
              <a:rPr lang="en-US" dirty="0" smtClean="0"/>
              <a:t>) &lt;= DAY(TODAY())</a:t>
            </a:r>
          </a:p>
          <a:p>
            <a:r>
              <a:rPr lang="en-US" dirty="0" smtClean="0"/>
              <a:t>        &amp;&amp;</a:t>
            </a:r>
          </a:p>
          <a:p>
            <a:r>
              <a:rPr lang="en-US" dirty="0" smtClean="0"/>
              <a:t>        (</a:t>
            </a:r>
          </a:p>
          <a:p>
            <a:r>
              <a:rPr lang="en-US" dirty="0" smtClean="0"/>
              <a:t>            $</a:t>
            </a:r>
            <a:r>
              <a:rPr lang="en-US" dirty="0" err="1" smtClean="0"/>
              <a:t>Setup.Organization_Contact_Info__c.Fiscal_Year_Start_Day__c</a:t>
            </a:r>
            <a:r>
              <a:rPr lang="en-US" dirty="0" smtClean="0"/>
              <a:t> &lt;= DAY(</a:t>
            </a:r>
            <a:r>
              <a:rPr lang="en-US" dirty="0" err="1" smtClean="0"/>
              <a:t>Date__c</a:t>
            </a:r>
            <a:r>
              <a:rPr lang="en-US" dirty="0" smtClean="0"/>
              <a:t>)</a:t>
            </a:r>
          </a:p>
          <a:p>
            <a:r>
              <a:rPr lang="en-US" dirty="0" smtClean="0"/>
              <a:t>            ||</a:t>
            </a:r>
          </a:p>
          <a:p>
            <a:r>
              <a:rPr lang="en-US" dirty="0" smtClean="0"/>
              <a:t>            $</a:t>
            </a:r>
            <a:r>
              <a:rPr lang="en-US" dirty="0" err="1" smtClean="0"/>
              <a:t>Setup.Organization_Contact_Info__c.Fiscal_Year_Start_Day__c</a:t>
            </a:r>
            <a:r>
              <a:rPr lang="en-US" dirty="0" smtClean="0"/>
              <a:t> &gt; DAY(TODAY())</a:t>
            </a:r>
          </a:p>
          <a:p>
            <a:r>
              <a:rPr lang="en-US" dirty="0" smtClean="0"/>
              <a:t>        )</a:t>
            </a:r>
          </a:p>
          <a:p>
            <a:r>
              <a:rPr lang="en-US" dirty="0" smtClean="0"/>
              <a:t>    ),</a:t>
            </a:r>
          </a:p>
          <a:p>
            <a:r>
              <a:rPr lang="en-US" dirty="0" smtClean="0"/>
              <a:t>    "TD",</a:t>
            </a:r>
          </a:p>
          <a:p>
            <a:r>
              <a:rPr lang="en-US" dirty="0" smtClean="0"/>
              <a:t>    ""</a:t>
            </a:r>
          </a:p>
          <a:p>
            <a:r>
              <a:rPr lang="en-US" dirty="0" smtClean="0"/>
              <a:t>)</a:t>
            </a:r>
          </a:p>
          <a:p>
            <a:r>
              <a:rPr lang="en-US" dirty="0" smtClean="0"/>
              <a:t>&amp;</a:t>
            </a:r>
          </a:p>
          <a:p>
            <a:r>
              <a:rPr lang="en-US" dirty="0" smtClean="0"/>
              <a:t>"|" /***** CALENDAR YEAR OFFSET CALCULATION *****/</a:t>
            </a:r>
          </a:p>
          <a:p>
            <a:r>
              <a:rPr lang="en-US" dirty="0" smtClean="0"/>
              <a:t>&amp;</a:t>
            </a:r>
          </a:p>
          <a:p>
            <a:r>
              <a:rPr lang="en-US" dirty="0" smtClean="0"/>
              <a:t>TEXT(</a:t>
            </a:r>
          </a:p>
          <a:p>
            <a:r>
              <a:rPr lang="en-US" dirty="0" smtClean="0"/>
              <a:t>    YEAR(</a:t>
            </a:r>
            <a:r>
              <a:rPr lang="en-US" dirty="0" err="1" smtClean="0"/>
              <a:t>Date__c</a:t>
            </a:r>
            <a:r>
              <a:rPr lang="en-US" dirty="0" smtClean="0"/>
              <a:t>) - YEAR(TODAY())</a:t>
            </a:r>
          </a:p>
          <a:p>
            <a:r>
              <a:rPr lang="en-US" dirty="0" smtClean="0"/>
              <a:t>)</a:t>
            </a:r>
          </a:p>
          <a:p>
            <a:r>
              <a:rPr lang="en-US" dirty="0" smtClean="0"/>
              <a:t>&amp;</a:t>
            </a:r>
          </a:p>
          <a:p>
            <a:r>
              <a:rPr lang="en-US" dirty="0" smtClean="0"/>
              <a:t>"CY"</a:t>
            </a:r>
          </a:p>
          <a:p>
            <a:r>
              <a:rPr lang="en-US" dirty="0" smtClean="0"/>
              <a:t>&amp; /***** CALENDAR YEAR TO DATE INDICATOR *****/</a:t>
            </a:r>
          </a:p>
          <a:p>
            <a:r>
              <a:rPr lang="en-US" dirty="0" smtClean="0"/>
              <a:t>IF(</a:t>
            </a:r>
          </a:p>
          <a:p>
            <a:r>
              <a:rPr lang="en-US" dirty="0" smtClean="0"/>
              <a:t>    MONTH(</a:t>
            </a:r>
            <a:r>
              <a:rPr lang="en-US" dirty="0" err="1" smtClean="0"/>
              <a:t>Date__c</a:t>
            </a:r>
            <a:r>
              <a:rPr lang="en-US" dirty="0" smtClean="0"/>
              <a:t>) &lt; MONTH(TODAY())</a:t>
            </a:r>
          </a:p>
          <a:p>
            <a:r>
              <a:rPr lang="en-US" dirty="0" smtClean="0"/>
              <a:t>    ||</a:t>
            </a:r>
          </a:p>
          <a:p>
            <a:r>
              <a:rPr lang="en-US" dirty="0" smtClean="0"/>
              <a:t>    (</a:t>
            </a:r>
          </a:p>
          <a:p>
            <a:r>
              <a:rPr lang="en-US" dirty="0" smtClean="0"/>
              <a:t>        MONTH(</a:t>
            </a:r>
            <a:r>
              <a:rPr lang="en-US" dirty="0" err="1" smtClean="0"/>
              <a:t>Date__c</a:t>
            </a:r>
            <a:r>
              <a:rPr lang="en-US" dirty="0" smtClean="0"/>
              <a:t>) = MONTH(TODAY())</a:t>
            </a:r>
          </a:p>
          <a:p>
            <a:r>
              <a:rPr lang="en-US" dirty="0" smtClean="0"/>
              <a:t>        &amp;&amp;</a:t>
            </a:r>
          </a:p>
          <a:p>
            <a:r>
              <a:rPr lang="en-US" dirty="0" smtClean="0"/>
              <a:t>        DAY(</a:t>
            </a:r>
            <a:r>
              <a:rPr lang="en-US" dirty="0" err="1" smtClean="0"/>
              <a:t>Date__c</a:t>
            </a:r>
            <a:r>
              <a:rPr lang="en-US" dirty="0" smtClean="0"/>
              <a:t>) &lt;= DAY(TODAY())</a:t>
            </a:r>
          </a:p>
          <a:p>
            <a:r>
              <a:rPr lang="en-US" dirty="0" smtClean="0"/>
              <a:t>    ),</a:t>
            </a:r>
          </a:p>
          <a:p>
            <a:r>
              <a:rPr lang="en-US" dirty="0" smtClean="0"/>
              <a:t>    "TD",</a:t>
            </a:r>
          </a:p>
          <a:p>
            <a:r>
              <a:rPr lang="en-US" dirty="0" smtClean="0"/>
              <a:t>    ""</a:t>
            </a:r>
          </a:p>
          <a:p>
            <a:r>
              <a:rPr lang="en-US" dirty="0" smtClean="0"/>
              <a:t>)</a:t>
            </a:r>
          </a:p>
          <a:p>
            <a:r>
              <a:rPr lang="en-US" dirty="0" smtClean="0"/>
              <a:t>&amp;</a:t>
            </a:r>
          </a:p>
          <a:p>
            <a:r>
              <a:rPr lang="en-US" dirty="0" smtClean="0"/>
              <a:t>"|"</a:t>
            </a:r>
          </a:p>
          <a:p>
            <a:r>
              <a:rPr lang="en-US" dirty="0" smtClean="0"/>
              <a:t>&amp; /***** QUARTER OFFSET CALCULATION *****/</a:t>
            </a:r>
          </a:p>
          <a:p>
            <a:r>
              <a:rPr lang="en-US" dirty="0" smtClean="0"/>
              <a:t>TEXT(</a:t>
            </a:r>
          </a:p>
          <a:p>
            <a:r>
              <a:rPr lang="en-US" dirty="0" smtClean="0"/>
              <a:t>    CEILING(MONTH(</a:t>
            </a:r>
            <a:r>
              <a:rPr lang="en-US" dirty="0" err="1" smtClean="0"/>
              <a:t>Date__c</a:t>
            </a:r>
            <a:r>
              <a:rPr lang="en-US" dirty="0" smtClean="0"/>
              <a:t>) / 3) - CEILING(MONTH(TODAY()) / 3)</a:t>
            </a:r>
          </a:p>
          <a:p>
            <a:r>
              <a:rPr lang="en-US" dirty="0" smtClean="0"/>
              <a:t>    +</a:t>
            </a:r>
          </a:p>
          <a:p>
            <a:r>
              <a:rPr lang="en-US" dirty="0" smtClean="0"/>
              <a:t>    4 * (YEAR(</a:t>
            </a:r>
            <a:r>
              <a:rPr lang="en-US" dirty="0" err="1" smtClean="0"/>
              <a:t>Date__c</a:t>
            </a:r>
            <a:r>
              <a:rPr lang="en-US" dirty="0" smtClean="0"/>
              <a:t>) - YEAR(TODAY()))</a:t>
            </a:r>
          </a:p>
          <a:p>
            <a:r>
              <a:rPr lang="en-US" dirty="0" smtClean="0"/>
              <a:t>)</a:t>
            </a:r>
          </a:p>
          <a:p>
            <a:r>
              <a:rPr lang="en-US" dirty="0" smtClean="0"/>
              <a:t>&amp;</a:t>
            </a:r>
          </a:p>
          <a:p>
            <a:r>
              <a:rPr lang="en-US" dirty="0" smtClean="0"/>
              <a:t>"Q"</a:t>
            </a:r>
          </a:p>
          <a:p>
            <a:r>
              <a:rPr lang="en-US" dirty="0" smtClean="0"/>
              <a:t>&amp; /***** QUARTER TO DATE INDICATOR *****/</a:t>
            </a:r>
          </a:p>
          <a:p>
            <a:r>
              <a:rPr lang="en-US" dirty="0" smtClean="0"/>
              <a:t>IF(</a:t>
            </a:r>
          </a:p>
          <a:p>
            <a:r>
              <a:rPr lang="en-US" dirty="0" smtClean="0"/>
              <a:t>    MOD(MONTH(</a:t>
            </a:r>
            <a:r>
              <a:rPr lang="en-US" dirty="0" err="1" smtClean="0"/>
              <a:t>Date__c</a:t>
            </a:r>
            <a:r>
              <a:rPr lang="en-US" dirty="0" smtClean="0"/>
              <a:t>)-1, 3) &lt; MOD(MONTH(TODAY())-1, 3)</a:t>
            </a:r>
          </a:p>
          <a:p>
            <a:r>
              <a:rPr lang="en-US" dirty="0" smtClean="0"/>
              <a:t>    ||</a:t>
            </a:r>
          </a:p>
          <a:p>
            <a:r>
              <a:rPr lang="en-US" dirty="0" smtClean="0"/>
              <a:t>    (</a:t>
            </a:r>
          </a:p>
          <a:p>
            <a:r>
              <a:rPr lang="en-US" dirty="0" smtClean="0"/>
              <a:t>        MOD(MONTH(</a:t>
            </a:r>
            <a:r>
              <a:rPr lang="en-US" dirty="0" err="1" smtClean="0"/>
              <a:t>Date__c</a:t>
            </a:r>
            <a:r>
              <a:rPr lang="en-US" dirty="0" smtClean="0"/>
              <a:t>)-1, 3) = MOD(MONTH(TODAY())-1, 3)</a:t>
            </a:r>
          </a:p>
          <a:p>
            <a:r>
              <a:rPr lang="en-US" dirty="0" smtClean="0"/>
              <a:t>        &amp;&amp;</a:t>
            </a:r>
          </a:p>
          <a:p>
            <a:r>
              <a:rPr lang="en-US" dirty="0" smtClean="0"/>
              <a:t>        DAY(</a:t>
            </a:r>
            <a:r>
              <a:rPr lang="en-US" dirty="0" err="1" smtClean="0"/>
              <a:t>Date__c</a:t>
            </a:r>
            <a:r>
              <a:rPr lang="en-US" dirty="0" smtClean="0"/>
              <a:t>) &lt;= DAY(TODAY())</a:t>
            </a:r>
          </a:p>
          <a:p>
            <a:r>
              <a:rPr lang="en-US" dirty="0" smtClean="0"/>
              <a:t>    ),</a:t>
            </a:r>
          </a:p>
          <a:p>
            <a:r>
              <a:rPr lang="en-US" dirty="0" smtClean="0"/>
              <a:t>    "TD",</a:t>
            </a:r>
          </a:p>
          <a:p>
            <a:r>
              <a:rPr lang="en-US" dirty="0" smtClean="0"/>
              <a:t>    ""</a:t>
            </a:r>
          </a:p>
          <a:p>
            <a:r>
              <a:rPr lang="en-US" dirty="0" smtClean="0"/>
              <a:t>)</a:t>
            </a:r>
          </a:p>
          <a:p>
            <a:r>
              <a:rPr lang="en-US" dirty="0" smtClean="0"/>
              <a:t>&amp;</a:t>
            </a:r>
          </a:p>
          <a:p>
            <a:r>
              <a:rPr lang="en-US" dirty="0" smtClean="0"/>
              <a:t>"|"</a:t>
            </a:r>
          </a:p>
          <a:p>
            <a:r>
              <a:rPr lang="en-US" dirty="0" smtClean="0"/>
              <a:t>&amp; /***** MONTH OFFSET CALCULATION *****/</a:t>
            </a:r>
          </a:p>
          <a:p>
            <a:r>
              <a:rPr lang="en-US" dirty="0" smtClean="0"/>
              <a:t>TEXT(</a:t>
            </a:r>
          </a:p>
          <a:p>
            <a:r>
              <a:rPr lang="en-US" dirty="0" smtClean="0"/>
              <a:t>    MONTH(</a:t>
            </a:r>
            <a:r>
              <a:rPr lang="en-US" dirty="0" err="1" smtClean="0"/>
              <a:t>Date__c</a:t>
            </a:r>
            <a:r>
              <a:rPr lang="en-US" dirty="0" smtClean="0"/>
              <a:t>) - MONTH(TODAY())</a:t>
            </a:r>
          </a:p>
          <a:p>
            <a:r>
              <a:rPr lang="en-US" dirty="0" smtClean="0"/>
              <a:t>    +</a:t>
            </a:r>
          </a:p>
          <a:p>
            <a:r>
              <a:rPr lang="en-US" dirty="0" smtClean="0"/>
              <a:t>    12 * (YEAR(</a:t>
            </a:r>
            <a:r>
              <a:rPr lang="en-US" dirty="0" err="1" smtClean="0"/>
              <a:t>Date__c</a:t>
            </a:r>
            <a:r>
              <a:rPr lang="en-US" dirty="0" smtClean="0"/>
              <a:t>) - YEAR(TODAY()))</a:t>
            </a:r>
          </a:p>
          <a:p>
            <a:r>
              <a:rPr lang="en-US" dirty="0" smtClean="0"/>
              <a:t>)</a:t>
            </a:r>
          </a:p>
          <a:p>
            <a:r>
              <a:rPr lang="en-US" dirty="0" smtClean="0"/>
              <a:t>&amp;</a:t>
            </a:r>
          </a:p>
          <a:p>
            <a:r>
              <a:rPr lang="en-US" dirty="0" smtClean="0"/>
              <a:t>"M"</a:t>
            </a:r>
          </a:p>
          <a:p>
            <a:r>
              <a:rPr lang="en-US" dirty="0" smtClean="0"/>
              <a:t>&amp; /***** MONTH TO DATE INDICATOR *****/</a:t>
            </a:r>
          </a:p>
          <a:p>
            <a:r>
              <a:rPr lang="en-US" dirty="0" smtClean="0"/>
              <a:t>IF( DAY(</a:t>
            </a:r>
            <a:r>
              <a:rPr lang="en-US" dirty="0" err="1" smtClean="0"/>
              <a:t>Date__c</a:t>
            </a:r>
            <a:r>
              <a:rPr lang="en-US" dirty="0" smtClean="0"/>
              <a:t>) &lt;= DAY(TODAY()),</a:t>
            </a:r>
          </a:p>
          <a:p>
            <a:r>
              <a:rPr lang="en-US" dirty="0" smtClean="0"/>
              <a:t>    "TD",</a:t>
            </a:r>
          </a:p>
          <a:p>
            <a:r>
              <a:rPr lang="en-US" dirty="0" smtClean="0"/>
              <a:t>    ""</a:t>
            </a:r>
          </a:p>
          <a:p>
            <a:r>
              <a:rPr lang="en-US" dirty="0" smtClean="0"/>
              <a:t>)</a:t>
            </a:r>
          </a:p>
          <a:p>
            <a:r>
              <a:rPr lang="en-US" dirty="0" smtClean="0"/>
              <a:t>&amp;</a:t>
            </a:r>
          </a:p>
          <a:p>
            <a:r>
              <a:rPr lang="en-US" dirty="0" smtClean="0"/>
              <a:t>"|"</a:t>
            </a:r>
          </a:p>
          <a:p>
            <a:r>
              <a:rPr lang="en-US" dirty="0" smtClean="0"/>
              <a:t>&amp; /***** WEEK OFFSET CALCULATION *****/</a:t>
            </a:r>
          </a:p>
          <a:p>
            <a:r>
              <a:rPr lang="en-US" dirty="0" smtClean="0"/>
              <a:t>TEXT(</a:t>
            </a:r>
          </a:p>
          <a:p>
            <a:r>
              <a:rPr lang="en-US" dirty="0" smtClean="0"/>
              <a:t>    (</a:t>
            </a:r>
          </a:p>
          <a:p>
            <a:r>
              <a:rPr lang="en-US" dirty="0" smtClean="0"/>
              <a:t>        (</a:t>
            </a:r>
            <a:r>
              <a:rPr lang="en-US" dirty="0" err="1" smtClean="0"/>
              <a:t>Date__c</a:t>
            </a:r>
            <a:r>
              <a:rPr lang="en-US" dirty="0" smtClean="0"/>
              <a:t> - WEEKDAY(</a:t>
            </a:r>
            <a:r>
              <a:rPr lang="en-US" dirty="0" err="1" smtClean="0"/>
              <a:t>Date__c</a:t>
            </a:r>
            <a:r>
              <a:rPr lang="en-US" dirty="0" smtClean="0"/>
              <a:t>))</a:t>
            </a:r>
          </a:p>
          <a:p>
            <a:r>
              <a:rPr lang="en-US" dirty="0" smtClean="0"/>
              <a:t>        -</a:t>
            </a:r>
          </a:p>
          <a:p>
            <a:r>
              <a:rPr lang="en-US" dirty="0" smtClean="0"/>
              <a:t>        (TODAY() - WEEKDAY(TODAY()))</a:t>
            </a:r>
          </a:p>
          <a:p>
            <a:r>
              <a:rPr lang="en-US" dirty="0" smtClean="0"/>
              <a:t>    )</a:t>
            </a:r>
          </a:p>
          <a:p>
            <a:r>
              <a:rPr lang="en-US" dirty="0" smtClean="0"/>
              <a:t>    /</a:t>
            </a:r>
          </a:p>
          <a:p>
            <a:r>
              <a:rPr lang="en-US" dirty="0" smtClean="0"/>
              <a:t>    7</a:t>
            </a:r>
          </a:p>
          <a:p>
            <a:r>
              <a:rPr lang="en-US" dirty="0" smtClean="0"/>
              <a:t>)</a:t>
            </a:r>
          </a:p>
          <a:p>
            <a:r>
              <a:rPr lang="en-US" dirty="0" smtClean="0"/>
              <a:t>&amp;</a:t>
            </a:r>
          </a:p>
          <a:p>
            <a:r>
              <a:rPr lang="en-US" dirty="0" smtClean="0"/>
              <a:t>"W"</a:t>
            </a:r>
          </a:p>
          <a:p>
            <a:r>
              <a:rPr lang="en-US" dirty="0" smtClean="0"/>
              <a:t>&amp; /***** WEEK TO DATE INDICATOR *****/</a:t>
            </a:r>
          </a:p>
          <a:p>
            <a:r>
              <a:rPr lang="en-US" dirty="0" smtClean="0"/>
              <a:t>IF(WEEKDAY(</a:t>
            </a:r>
            <a:r>
              <a:rPr lang="en-US" dirty="0" err="1" smtClean="0"/>
              <a:t>Date__c</a:t>
            </a:r>
            <a:r>
              <a:rPr lang="en-US" dirty="0" smtClean="0"/>
              <a:t>) &lt;= WEEKDAY(TODAY()),</a:t>
            </a:r>
          </a:p>
          <a:p>
            <a:r>
              <a:rPr lang="en-US" dirty="0" smtClean="0"/>
              <a:t>    "TD",</a:t>
            </a:r>
          </a:p>
          <a:p>
            <a:r>
              <a:rPr lang="en-US" dirty="0" smtClean="0"/>
              <a:t>    ""</a:t>
            </a:r>
          </a:p>
          <a:p>
            <a:r>
              <a:rPr lang="en-US" dirty="0" smtClean="0"/>
              <a:t>)</a:t>
            </a:r>
          </a:p>
          <a:p>
            <a:r>
              <a:rPr lang="en-US" dirty="0" smtClean="0"/>
              <a:t>&amp;</a:t>
            </a:r>
          </a:p>
          <a:p>
            <a:r>
              <a:rPr lang="en-US" dirty="0" smtClean="0"/>
              <a:t>"|"</a:t>
            </a:r>
          </a:p>
          <a:p>
            <a:r>
              <a:rPr lang="en-US" dirty="0" smtClean="0"/>
              <a:t>&amp; /***** DAY OFFSET CALCULATION *****/</a:t>
            </a:r>
          </a:p>
          <a:p>
            <a:r>
              <a:rPr lang="en-US" dirty="0" smtClean="0"/>
              <a:t>TEXT(</a:t>
            </a:r>
          </a:p>
          <a:p>
            <a:r>
              <a:rPr lang="en-US" dirty="0" smtClean="0"/>
              <a:t>    </a:t>
            </a:r>
            <a:r>
              <a:rPr lang="en-US" dirty="0" err="1" smtClean="0"/>
              <a:t>Date__c</a:t>
            </a:r>
            <a:r>
              <a:rPr lang="en-US" dirty="0" smtClean="0"/>
              <a:t> - TODAY()</a:t>
            </a:r>
          </a:p>
          <a:p>
            <a:r>
              <a:rPr lang="en-US" dirty="0" smtClean="0"/>
              <a:t>)</a:t>
            </a:r>
          </a:p>
          <a:p>
            <a:r>
              <a:rPr lang="en-US" dirty="0" smtClean="0"/>
              <a:t>&amp;</a:t>
            </a:r>
          </a:p>
          <a:p>
            <a:r>
              <a:rPr lang="en-US" dirty="0" smtClean="0"/>
              <a:t>"D"</a:t>
            </a:r>
          </a:p>
          <a:p>
            <a:r>
              <a:rPr lang="en-US" dirty="0" smtClean="0"/>
              <a:t>&amp;</a:t>
            </a:r>
          </a:p>
          <a:p>
            <a:r>
              <a:rPr lang="en-US" dirty="0" smtClean="0"/>
              <a:t>"|"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25CF17-0B71-46DC-938A-B8F026967AD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24728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8ABB1A-7FE1-443A-A087-E88F58329E0D}" type="datetimeFigureOut">
              <a:rPr lang="en-US" smtClean="0"/>
              <a:t>8/15/2019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52C29-B2A8-4251-AE7E-7154781D50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72545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8ABB1A-7FE1-443A-A087-E88F58329E0D}" type="datetimeFigureOut">
              <a:rPr lang="en-US" smtClean="0"/>
              <a:t>8/15/2019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52C29-B2A8-4251-AE7E-7154781D50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23517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8ABB1A-7FE1-443A-A087-E88F58329E0D}" type="datetimeFigureOut">
              <a:rPr lang="en-US" smtClean="0"/>
              <a:t>8/15/2019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52C29-B2A8-4251-AE7E-7154781D50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60742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8ABB1A-7FE1-443A-A087-E88F58329E0D}" type="datetimeFigureOut">
              <a:rPr lang="en-US" smtClean="0"/>
              <a:t>8/15/2019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52C29-B2A8-4251-AE7E-7154781D50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36784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8ABB1A-7FE1-443A-A087-E88F58329E0D}" type="datetimeFigureOut">
              <a:rPr lang="en-US" smtClean="0"/>
              <a:t>8/15/2019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52C29-B2A8-4251-AE7E-7154781D50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90799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8ABB1A-7FE1-443A-A087-E88F58329E0D}" type="datetimeFigureOut">
              <a:rPr lang="en-US" smtClean="0"/>
              <a:t>8/15/2019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52C29-B2A8-4251-AE7E-7154781D50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75177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8ABB1A-7FE1-443A-A087-E88F58329E0D}" type="datetimeFigureOut">
              <a:rPr lang="en-US" smtClean="0"/>
              <a:t>8/15/2019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52C29-B2A8-4251-AE7E-7154781D50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42470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8ABB1A-7FE1-443A-A087-E88F58329E0D}" type="datetimeFigureOut">
              <a:rPr lang="en-US" smtClean="0"/>
              <a:t>8/15/2019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52C29-B2A8-4251-AE7E-7154781D50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98477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8ABB1A-7FE1-443A-A087-E88F58329E0D}" type="datetimeFigureOut">
              <a:rPr lang="en-US" smtClean="0"/>
              <a:t>8/15/2019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52C29-B2A8-4251-AE7E-7154781D50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13411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8ABB1A-7FE1-443A-A087-E88F58329E0D}" type="datetimeFigureOut">
              <a:rPr lang="en-US" smtClean="0"/>
              <a:t>8/15/2019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52C29-B2A8-4251-AE7E-7154781D50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502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8ABB1A-7FE1-443A-A087-E88F58329E0D}" type="datetimeFigureOut">
              <a:rPr lang="en-US" smtClean="0"/>
              <a:t>8/15/2019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52C29-B2A8-4251-AE7E-7154781D50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33818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8ABB1A-7FE1-443A-A087-E88F58329E0D}" type="datetimeFigureOut">
              <a:rPr lang="en-US" smtClean="0"/>
              <a:t>8/15/2019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A52C29-B2A8-4251-AE7E-7154781D50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20679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1 Filter + 1 Formula = Any </a:t>
            </a:r>
            <a:r>
              <a:rPr lang="en-US" dirty="0"/>
              <a:t>T</a:t>
            </a:r>
            <a:r>
              <a:rPr lang="en-US" dirty="0" smtClean="0"/>
              <a:t>ime Frame You Want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30" name="Picture 6" descr="https://res.cloudinary.com/hy4kyit2a/f_auto,fl_lossy,q_70/learn/modules/point_click_business_logic/d685dcb20e493c1bd3aac9d20ffac6e6_badg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3000" y="3921940"/>
            <a:ext cx="19050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s://res.cloudinary.com/hy4kyit2a/f_auto,fl_lossy,q_70/learn/projects/rd-filter-report-data/530996288590d9ab5db3df0405f93004_badge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4000" y="3921940"/>
            <a:ext cx="19050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1682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Create a New Formula Field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Go to the object that has the date field you want to use and create a new formula field</a:t>
            </a:r>
          </a:p>
          <a:p>
            <a:r>
              <a:rPr lang="en-US" dirty="0" smtClean="0"/>
              <a:t>This will reference your date field many times in order to perform various calculations and return a text string</a:t>
            </a:r>
          </a:p>
          <a:p>
            <a:r>
              <a:rPr lang="en-US" dirty="0" smtClean="0"/>
              <a:t>This text string result is used in the report or dashboard filter</a:t>
            </a:r>
          </a:p>
          <a:p>
            <a:r>
              <a:rPr lang="en-US" dirty="0" smtClean="0"/>
              <a:t>Name it something like “[your date field] Relative Time Periods”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5251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Choose Time Periods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953383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Calculate a value for every time period you want to use in filters</a:t>
            </a:r>
          </a:p>
          <a:p>
            <a:pPr lvl="1"/>
            <a:r>
              <a:rPr lang="en-US" dirty="0" smtClean="0"/>
              <a:t>Calendar years</a:t>
            </a:r>
          </a:p>
          <a:p>
            <a:pPr lvl="1"/>
            <a:r>
              <a:rPr lang="en-US" dirty="0"/>
              <a:t>F</a:t>
            </a:r>
            <a:r>
              <a:rPr lang="en-US" dirty="0" smtClean="0"/>
              <a:t>iscal years</a:t>
            </a:r>
          </a:p>
          <a:p>
            <a:pPr lvl="1"/>
            <a:r>
              <a:rPr lang="en-US" dirty="0" smtClean="0"/>
              <a:t>Quarters</a:t>
            </a:r>
          </a:p>
          <a:p>
            <a:pPr lvl="1"/>
            <a:r>
              <a:rPr lang="en-US" dirty="0" smtClean="0"/>
              <a:t>Months</a:t>
            </a:r>
          </a:p>
          <a:p>
            <a:pPr lvl="1"/>
            <a:r>
              <a:rPr lang="en-US" dirty="0" smtClean="0"/>
              <a:t>Weeks</a:t>
            </a:r>
          </a:p>
          <a:p>
            <a:pPr lvl="1"/>
            <a:r>
              <a:rPr lang="en-US" dirty="0" smtClean="0"/>
              <a:t>Days</a:t>
            </a:r>
          </a:p>
          <a:p>
            <a:pPr lvl="1"/>
            <a:r>
              <a:rPr lang="en-US" dirty="0" smtClean="0"/>
              <a:t>Consider: Business Days (don’t count weekends)</a:t>
            </a:r>
          </a:p>
          <a:p>
            <a:pPr lvl="1"/>
            <a:r>
              <a:rPr lang="en-US" dirty="0" smtClean="0"/>
              <a:t>Consider: Fiscal Months (that don’t start on the 1</a:t>
            </a:r>
            <a:r>
              <a:rPr lang="en-US" baseline="30000" dirty="0" smtClean="0"/>
              <a:t>st</a:t>
            </a:r>
            <a:r>
              <a:rPr lang="en-US" dirty="0" smtClean="0"/>
              <a:t> of each calendar month)</a:t>
            </a:r>
          </a:p>
          <a:p>
            <a:pPr lvl="1"/>
            <a:r>
              <a:rPr lang="en-US" dirty="0" smtClean="0"/>
              <a:t>Consider: Fiscal Quarters (that don’t start on Jan 1, Apr 1, Jul 1, Oct 1)</a:t>
            </a:r>
          </a:p>
          <a:p>
            <a:r>
              <a:rPr lang="en-US" dirty="0" smtClean="0"/>
              <a:t>Surround each calculation with a delimiter – I chose pipes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" y="5943600"/>
            <a:ext cx="10515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|</a:t>
            </a:r>
            <a:r>
              <a:rPr lang="en-US" sz="3600" dirty="0" smtClean="0">
                <a:noFill/>
              </a:rPr>
              <a:t> ##CYTD </a:t>
            </a:r>
            <a:r>
              <a:rPr lang="en-US" sz="3600" dirty="0" smtClean="0"/>
              <a:t>|</a:t>
            </a:r>
            <a:r>
              <a:rPr lang="en-US" sz="3600" dirty="0" smtClean="0">
                <a:noFill/>
              </a:rPr>
              <a:t> ##FYTD </a:t>
            </a:r>
            <a:r>
              <a:rPr lang="en-US" sz="3600" dirty="0" smtClean="0"/>
              <a:t>|</a:t>
            </a:r>
            <a:r>
              <a:rPr lang="en-US" sz="3600" dirty="0" smtClean="0">
                <a:noFill/>
              </a:rPr>
              <a:t> ##QTD </a:t>
            </a:r>
            <a:r>
              <a:rPr lang="en-US" sz="3600" dirty="0" smtClean="0"/>
              <a:t>|</a:t>
            </a:r>
            <a:r>
              <a:rPr lang="en-US" sz="3600" dirty="0" smtClean="0">
                <a:noFill/>
              </a:rPr>
              <a:t> ##MTD </a:t>
            </a:r>
            <a:r>
              <a:rPr lang="en-US" sz="3600" dirty="0" smtClean="0"/>
              <a:t>|</a:t>
            </a:r>
            <a:r>
              <a:rPr lang="en-US" sz="3600" dirty="0" smtClean="0">
                <a:noFill/>
              </a:rPr>
              <a:t> ##WTD </a:t>
            </a:r>
            <a:r>
              <a:rPr lang="en-US" sz="3600" dirty="0" smtClean="0"/>
              <a:t>|</a:t>
            </a:r>
            <a:r>
              <a:rPr lang="en-US" sz="3600" dirty="0" smtClean="0">
                <a:noFill/>
              </a:rPr>
              <a:t> ##D </a:t>
            </a:r>
            <a:r>
              <a:rPr lang="en-US" sz="3600" dirty="0" smtClean="0"/>
              <a:t>|</a:t>
            </a:r>
            <a:endParaRPr lang="en-US" sz="3600" dirty="0"/>
          </a:p>
        </p:txBody>
      </p:sp>
      <p:sp>
        <p:nvSpPr>
          <p:cNvPr id="7" name="TextBox 6"/>
          <p:cNvSpPr txBox="1"/>
          <p:nvPr/>
        </p:nvSpPr>
        <p:spPr>
          <a:xfrm>
            <a:off x="1636776" y="5951879"/>
            <a:ext cx="685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CY</a:t>
            </a:r>
            <a:endParaRPr lang="en-US" sz="3600" dirty="0">
              <a:noFill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346704" y="5943600"/>
            <a:ext cx="685800" cy="685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FY</a:t>
            </a:r>
            <a:endParaRPr lang="en-US" sz="3600" dirty="0">
              <a:noFill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084064" y="5950708"/>
            <a:ext cx="685800" cy="685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Q</a:t>
            </a:r>
            <a:endParaRPr lang="en-US" sz="3600" dirty="0">
              <a:noFill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803136" y="5943600"/>
            <a:ext cx="685800" cy="685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M</a:t>
            </a:r>
            <a:endParaRPr lang="en-US" sz="3600" dirty="0">
              <a:noFill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577072" y="5943600"/>
            <a:ext cx="685800" cy="685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W</a:t>
            </a:r>
            <a:endParaRPr lang="en-US" sz="3600" dirty="0">
              <a:noFill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0296144" y="5943600"/>
            <a:ext cx="685800" cy="685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D</a:t>
            </a:r>
            <a:endParaRPr lang="en-US" sz="3600" dirty="0">
              <a:noFill/>
            </a:endParaRPr>
          </a:p>
        </p:txBody>
      </p:sp>
    </p:spTree>
    <p:extLst>
      <p:ext uri="{BB962C8B-B14F-4D97-AF65-F5344CB8AC3E}">
        <p14:creationId xmlns:p14="http://schemas.microsoft.com/office/powerpoint/2010/main" val="41695202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2"/>
      <p:bldP spid="5" grpId="0"/>
      <p:bldP spid="7" grpId="0" uiExpand="1"/>
      <p:bldP spid="8" grpId="0" uiExpand="1"/>
      <p:bldP spid="9" grpId="0" uiExpand="1"/>
      <p:bldP spid="10" grpId="0" uiExpand="1"/>
      <p:bldP spid="11" grpId="0" uiExpand="1"/>
      <p:bldP spid="12" grpId="0" uiExpan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Offset Calculations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Determine how “offset” your date value is from today</a:t>
            </a:r>
          </a:p>
          <a:p>
            <a:pPr lvl="1"/>
            <a:r>
              <a:rPr lang="en-US" dirty="0" smtClean="0"/>
              <a:t>If the date is within the current time period, then there is 0 offset</a:t>
            </a:r>
          </a:p>
          <a:p>
            <a:pPr lvl="1"/>
            <a:r>
              <a:rPr lang="en-US" dirty="0" smtClean="0"/>
              <a:t>If the date occurred in the previous time period, then there is -1 offset</a:t>
            </a:r>
          </a:p>
          <a:p>
            <a:pPr lvl="1"/>
            <a:r>
              <a:rPr lang="en-US" dirty="0" smtClean="0"/>
              <a:t>If the date occurred two time periods ago, then there is -2 offset</a:t>
            </a:r>
          </a:p>
          <a:p>
            <a:pPr lvl="1"/>
            <a:r>
              <a:rPr lang="en-US" dirty="0" err="1" smtClean="0"/>
              <a:t>Etc</a:t>
            </a:r>
            <a:r>
              <a:rPr lang="en-US" dirty="0" smtClean="0"/>
              <a:t>…</a:t>
            </a:r>
          </a:p>
          <a:p>
            <a:pPr lvl="1"/>
            <a:r>
              <a:rPr lang="en-US" dirty="0" smtClean="0"/>
              <a:t>Use positive numbers for dates in the future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" y="5943600"/>
            <a:ext cx="10515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| </a:t>
            </a:r>
            <a:r>
              <a:rPr lang="en-US" sz="3600" dirty="0" smtClean="0">
                <a:solidFill>
                  <a:srgbClr val="FF0000"/>
                </a:solidFill>
              </a:rPr>
              <a:t>##</a:t>
            </a:r>
            <a:r>
              <a:rPr lang="en-US" sz="3600" dirty="0" smtClean="0"/>
              <a:t>CY</a:t>
            </a:r>
            <a:r>
              <a:rPr lang="en-US" sz="3600" dirty="0" smtClean="0">
                <a:solidFill>
                  <a:schemeClr val="bg1"/>
                </a:solidFill>
              </a:rPr>
              <a:t>TD</a:t>
            </a:r>
            <a:r>
              <a:rPr lang="en-US" sz="3600" dirty="0" smtClean="0"/>
              <a:t> | </a:t>
            </a:r>
            <a:r>
              <a:rPr lang="en-US" sz="3600" dirty="0" smtClean="0">
                <a:solidFill>
                  <a:srgbClr val="FF0000"/>
                </a:solidFill>
              </a:rPr>
              <a:t>##</a:t>
            </a:r>
            <a:r>
              <a:rPr lang="en-US" sz="3600" dirty="0" smtClean="0"/>
              <a:t>FY</a:t>
            </a:r>
            <a:r>
              <a:rPr lang="en-US" sz="3600" dirty="0" smtClean="0">
                <a:solidFill>
                  <a:schemeClr val="bg1"/>
                </a:solidFill>
              </a:rPr>
              <a:t>TD</a:t>
            </a:r>
            <a:r>
              <a:rPr lang="en-US" sz="3600" dirty="0" smtClean="0"/>
              <a:t> | </a:t>
            </a:r>
            <a:r>
              <a:rPr lang="en-US" sz="3600" dirty="0" smtClean="0">
                <a:solidFill>
                  <a:srgbClr val="FF0000"/>
                </a:solidFill>
              </a:rPr>
              <a:t>##</a:t>
            </a:r>
            <a:r>
              <a:rPr lang="en-US" sz="3600" dirty="0" smtClean="0"/>
              <a:t>Q</a:t>
            </a:r>
            <a:r>
              <a:rPr lang="en-US" sz="3600" dirty="0" smtClean="0">
                <a:solidFill>
                  <a:schemeClr val="bg1"/>
                </a:solidFill>
              </a:rPr>
              <a:t>TD</a:t>
            </a:r>
            <a:r>
              <a:rPr lang="en-US" sz="3600" dirty="0" smtClean="0"/>
              <a:t> | </a:t>
            </a:r>
            <a:r>
              <a:rPr lang="en-US" sz="3600" dirty="0" smtClean="0">
                <a:solidFill>
                  <a:srgbClr val="FF0000"/>
                </a:solidFill>
              </a:rPr>
              <a:t>##</a:t>
            </a:r>
            <a:r>
              <a:rPr lang="en-US" sz="3600" dirty="0" smtClean="0"/>
              <a:t>M</a:t>
            </a:r>
            <a:r>
              <a:rPr lang="en-US" sz="3600" dirty="0" smtClean="0">
                <a:solidFill>
                  <a:schemeClr val="bg1"/>
                </a:solidFill>
              </a:rPr>
              <a:t>TD</a:t>
            </a:r>
            <a:r>
              <a:rPr lang="en-US" sz="3600" dirty="0" smtClean="0"/>
              <a:t> | </a:t>
            </a:r>
            <a:r>
              <a:rPr lang="en-US" sz="3600" dirty="0" smtClean="0">
                <a:solidFill>
                  <a:srgbClr val="FF0000"/>
                </a:solidFill>
              </a:rPr>
              <a:t>##</a:t>
            </a:r>
            <a:r>
              <a:rPr lang="en-US" sz="3600" dirty="0" smtClean="0"/>
              <a:t>W</a:t>
            </a:r>
            <a:r>
              <a:rPr lang="en-US" sz="3600" dirty="0" smtClean="0">
                <a:solidFill>
                  <a:schemeClr val="bg1"/>
                </a:solidFill>
              </a:rPr>
              <a:t>TD</a:t>
            </a:r>
            <a:r>
              <a:rPr lang="en-US" sz="3600" dirty="0" smtClean="0"/>
              <a:t> | </a:t>
            </a:r>
            <a:r>
              <a:rPr lang="en-US" sz="3600" dirty="0" smtClean="0">
                <a:solidFill>
                  <a:srgbClr val="FF0000"/>
                </a:solidFill>
              </a:rPr>
              <a:t>##</a:t>
            </a:r>
            <a:r>
              <a:rPr lang="en-US" sz="3600" dirty="0" smtClean="0"/>
              <a:t>D |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8356165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To-Date Calculations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These act like checkboxes within the text string</a:t>
            </a:r>
          </a:p>
          <a:p>
            <a:pPr lvl="1"/>
            <a:r>
              <a:rPr lang="en-US" dirty="0" smtClean="0"/>
              <a:t>If the date is “to-date”, append “TD”</a:t>
            </a:r>
          </a:p>
          <a:p>
            <a:pPr lvl="1"/>
            <a:r>
              <a:rPr lang="en-US" dirty="0" smtClean="0"/>
              <a:t>Otherwise the “TD” is not appended</a:t>
            </a:r>
          </a:p>
          <a:p>
            <a:r>
              <a:rPr lang="en-US" dirty="0" smtClean="0"/>
              <a:t>Determine if the date is “to-date” even if it’s in a different time period</a:t>
            </a:r>
          </a:p>
          <a:p>
            <a:pPr lvl="1"/>
            <a:r>
              <a:rPr lang="en-US" dirty="0" smtClean="0"/>
              <a:t>For calendar years: if the date is between Jan 1 and today during any year, it’s year-to-date</a:t>
            </a:r>
          </a:p>
          <a:p>
            <a:pPr lvl="1"/>
            <a:r>
              <a:rPr lang="en-US" dirty="0" smtClean="0"/>
              <a:t>For calendar months: if the date is between the 1</a:t>
            </a:r>
            <a:r>
              <a:rPr lang="en-US" baseline="30000" dirty="0" smtClean="0"/>
              <a:t>st</a:t>
            </a:r>
            <a:r>
              <a:rPr lang="en-US" dirty="0" smtClean="0"/>
              <a:t> and today’s day of the month during any month, it’s month-to-date</a:t>
            </a:r>
          </a:p>
          <a:p>
            <a:pPr lvl="1"/>
            <a:r>
              <a:rPr lang="en-US" dirty="0" smtClean="0"/>
              <a:t>For calendar quarters: if the date is between the beginning of the quarter and today’s point in the quarter during </a:t>
            </a:r>
            <a:r>
              <a:rPr lang="en-US" i="1" dirty="0" smtClean="0"/>
              <a:t>any</a:t>
            </a:r>
            <a:r>
              <a:rPr lang="en-US" dirty="0" smtClean="0"/>
              <a:t> quarter, it’s quarter-to-date</a:t>
            </a:r>
          </a:p>
          <a:p>
            <a:pPr lvl="1"/>
            <a:r>
              <a:rPr lang="en-US" dirty="0" smtClean="0"/>
              <a:t>Consider: You could extend this to “day-to-date” if you are using a date/time field and want to calculate if the date/time has occurred between midnight and now() of any day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41248" y="5943600"/>
            <a:ext cx="10515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| ##CY</a:t>
            </a:r>
            <a:r>
              <a:rPr lang="en-US" sz="3600" dirty="0" smtClean="0">
                <a:solidFill>
                  <a:srgbClr val="FF0000"/>
                </a:solidFill>
              </a:rPr>
              <a:t>TD</a:t>
            </a:r>
            <a:r>
              <a:rPr lang="en-US" sz="3600" dirty="0" smtClean="0"/>
              <a:t> | ##FY</a:t>
            </a:r>
            <a:r>
              <a:rPr lang="en-US" sz="3600" dirty="0" smtClean="0">
                <a:solidFill>
                  <a:srgbClr val="FF0000"/>
                </a:solidFill>
              </a:rPr>
              <a:t>TD</a:t>
            </a:r>
            <a:r>
              <a:rPr lang="en-US" sz="3600" dirty="0" smtClean="0"/>
              <a:t> | ##Q</a:t>
            </a:r>
            <a:r>
              <a:rPr lang="en-US" sz="3600" dirty="0" smtClean="0">
                <a:solidFill>
                  <a:srgbClr val="FF0000"/>
                </a:solidFill>
              </a:rPr>
              <a:t>TD</a:t>
            </a:r>
            <a:r>
              <a:rPr lang="en-US" sz="3600" dirty="0" smtClean="0"/>
              <a:t> | ##M</a:t>
            </a:r>
            <a:r>
              <a:rPr lang="en-US" sz="3600" dirty="0" smtClean="0">
                <a:solidFill>
                  <a:srgbClr val="FF0000"/>
                </a:solidFill>
              </a:rPr>
              <a:t>TD</a:t>
            </a:r>
            <a:r>
              <a:rPr lang="en-US" sz="3600" dirty="0" smtClean="0"/>
              <a:t> | ##W</a:t>
            </a:r>
            <a:r>
              <a:rPr lang="en-US" sz="3600" dirty="0" smtClean="0">
                <a:solidFill>
                  <a:srgbClr val="FF0000"/>
                </a:solidFill>
              </a:rPr>
              <a:t>TD</a:t>
            </a:r>
            <a:r>
              <a:rPr lang="en-US" sz="3600" dirty="0" smtClean="0"/>
              <a:t> | ##D |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844237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Calendar Year Offset Calculation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dirty="0" smtClean="0"/>
              <a:t>TEXT(</a:t>
            </a:r>
          </a:p>
          <a:p>
            <a:pPr marL="0" indent="0">
              <a:buNone/>
            </a:pPr>
            <a:r>
              <a:rPr lang="en-US" sz="3600" dirty="0" smtClean="0"/>
              <a:t>    YEAR(</a:t>
            </a:r>
            <a:r>
              <a:rPr lang="en-US" sz="3600" dirty="0" err="1" smtClean="0"/>
              <a:t>Date__c</a:t>
            </a:r>
            <a:r>
              <a:rPr lang="en-US" sz="3600" dirty="0" smtClean="0"/>
              <a:t>) - YEAR(TODAY())</a:t>
            </a:r>
          </a:p>
          <a:p>
            <a:pPr marL="0" indent="0">
              <a:buNone/>
            </a:pPr>
            <a:r>
              <a:rPr lang="en-US" sz="3600" dirty="0" smtClean="0"/>
              <a:t>)</a:t>
            </a:r>
            <a:endParaRPr lang="en-US" sz="3600" dirty="0"/>
          </a:p>
        </p:txBody>
      </p:sp>
      <p:sp>
        <p:nvSpPr>
          <p:cNvPr id="5" name="TextBox 4"/>
          <p:cNvSpPr txBox="1"/>
          <p:nvPr/>
        </p:nvSpPr>
        <p:spPr>
          <a:xfrm>
            <a:off x="841248" y="5943600"/>
            <a:ext cx="10515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| </a:t>
            </a:r>
            <a:r>
              <a:rPr lang="en-US" sz="3600" dirty="0" smtClean="0">
                <a:solidFill>
                  <a:srgbClr val="FF0000"/>
                </a:solidFill>
              </a:rPr>
              <a:t>##</a:t>
            </a:r>
            <a:r>
              <a:rPr lang="en-US" sz="3600" dirty="0" smtClean="0"/>
              <a:t>CYTD | ##FYTD | ##QTD | ##MTD | ##WTD | ##D |</a:t>
            </a:r>
            <a:endParaRPr lang="en-US" sz="3600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6690175"/>
              </p:ext>
            </p:extLst>
          </p:nvPr>
        </p:nvGraphicFramePr>
        <p:xfrm>
          <a:off x="9306439" y="1825625"/>
          <a:ext cx="1136247" cy="975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2321"/>
                <a:gridCol w="162321"/>
                <a:gridCol w="162321"/>
                <a:gridCol w="162321"/>
                <a:gridCol w="162321"/>
                <a:gridCol w="162321"/>
                <a:gridCol w="162321"/>
              </a:tblGrid>
              <a:tr h="162321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1221906"/>
              </p:ext>
            </p:extLst>
          </p:nvPr>
        </p:nvGraphicFramePr>
        <p:xfrm>
          <a:off x="9312716" y="2940389"/>
          <a:ext cx="1136247" cy="975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2321"/>
                <a:gridCol w="162321"/>
                <a:gridCol w="162321"/>
                <a:gridCol w="162321"/>
                <a:gridCol w="162321"/>
                <a:gridCol w="162321"/>
                <a:gridCol w="162321"/>
              </a:tblGrid>
              <a:tr h="162321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6081107"/>
              </p:ext>
            </p:extLst>
          </p:nvPr>
        </p:nvGraphicFramePr>
        <p:xfrm>
          <a:off x="9312716" y="4046883"/>
          <a:ext cx="1136247" cy="975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2321"/>
                <a:gridCol w="162321"/>
                <a:gridCol w="162321"/>
                <a:gridCol w="162321"/>
                <a:gridCol w="162321"/>
                <a:gridCol w="162321"/>
                <a:gridCol w="162321"/>
              </a:tblGrid>
              <a:tr h="162321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9534710" y="2148101"/>
            <a:ext cx="67970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2017</a:t>
            </a:r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2018</a:t>
            </a:r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2019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495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Calendar Year-to-Date Calculation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sz="3600" dirty="0" smtClean="0"/>
              <a:t>IF(</a:t>
            </a:r>
          </a:p>
          <a:p>
            <a:pPr marL="0" indent="0">
              <a:buNone/>
            </a:pPr>
            <a:r>
              <a:rPr lang="en-US" sz="3600" dirty="0" smtClean="0"/>
              <a:t>    MONTH(</a:t>
            </a:r>
            <a:r>
              <a:rPr lang="en-US" sz="3600" dirty="0" err="1" smtClean="0"/>
              <a:t>Date__c</a:t>
            </a:r>
            <a:r>
              <a:rPr lang="en-US" sz="3600" dirty="0" smtClean="0"/>
              <a:t>) &lt; MONTH(TODAY())</a:t>
            </a:r>
          </a:p>
          <a:p>
            <a:pPr marL="0" indent="0">
              <a:buNone/>
            </a:pPr>
            <a:r>
              <a:rPr lang="en-US" sz="3600" dirty="0" smtClean="0"/>
              <a:t>    ||</a:t>
            </a:r>
          </a:p>
          <a:p>
            <a:pPr marL="0" indent="0">
              <a:buNone/>
            </a:pPr>
            <a:r>
              <a:rPr lang="en-US" sz="3600" dirty="0" smtClean="0"/>
              <a:t>    (</a:t>
            </a:r>
          </a:p>
          <a:p>
            <a:pPr marL="0" indent="0">
              <a:buNone/>
            </a:pPr>
            <a:r>
              <a:rPr lang="en-US" sz="3600" dirty="0" smtClean="0"/>
              <a:t>        MONTH(</a:t>
            </a:r>
            <a:r>
              <a:rPr lang="en-US" sz="3600" dirty="0" err="1" smtClean="0"/>
              <a:t>Date__c</a:t>
            </a:r>
            <a:r>
              <a:rPr lang="en-US" sz="3600" dirty="0" smtClean="0"/>
              <a:t>) = MONTH(TODAY())</a:t>
            </a:r>
          </a:p>
          <a:p>
            <a:pPr marL="0" indent="0">
              <a:buNone/>
            </a:pPr>
            <a:r>
              <a:rPr lang="en-US" sz="3600" dirty="0" smtClean="0"/>
              <a:t>        &amp;&amp;</a:t>
            </a:r>
          </a:p>
          <a:p>
            <a:pPr marL="0" indent="0">
              <a:buNone/>
            </a:pPr>
            <a:r>
              <a:rPr lang="en-US" sz="3600" dirty="0" smtClean="0"/>
              <a:t>        DAY(</a:t>
            </a:r>
            <a:r>
              <a:rPr lang="en-US" sz="3600" dirty="0" err="1" smtClean="0"/>
              <a:t>Date__c</a:t>
            </a:r>
            <a:r>
              <a:rPr lang="en-US" sz="3600" dirty="0" smtClean="0"/>
              <a:t>) &lt;= DAY(TODAY())</a:t>
            </a:r>
          </a:p>
          <a:p>
            <a:pPr marL="0" indent="0">
              <a:buNone/>
            </a:pPr>
            <a:r>
              <a:rPr lang="en-US" sz="3600" dirty="0" smtClean="0"/>
              <a:t>    ),</a:t>
            </a:r>
          </a:p>
          <a:p>
            <a:pPr marL="0" indent="0">
              <a:buNone/>
            </a:pPr>
            <a:r>
              <a:rPr lang="en-US" sz="3600" dirty="0" smtClean="0"/>
              <a:t>    "TD",</a:t>
            </a:r>
          </a:p>
          <a:p>
            <a:pPr marL="0" indent="0">
              <a:buNone/>
            </a:pPr>
            <a:r>
              <a:rPr lang="en-US" sz="3600" dirty="0" smtClean="0"/>
              <a:t>    ""</a:t>
            </a:r>
          </a:p>
          <a:p>
            <a:pPr marL="0" indent="0">
              <a:buNone/>
            </a:pPr>
            <a:r>
              <a:rPr lang="en-US" sz="3600" dirty="0" smtClean="0"/>
              <a:t>)</a:t>
            </a:r>
            <a:endParaRPr lang="en-US" sz="3600" dirty="0"/>
          </a:p>
        </p:txBody>
      </p:sp>
      <p:sp>
        <p:nvSpPr>
          <p:cNvPr id="5" name="TextBox 4"/>
          <p:cNvSpPr txBox="1"/>
          <p:nvPr/>
        </p:nvSpPr>
        <p:spPr>
          <a:xfrm>
            <a:off x="841248" y="5943600"/>
            <a:ext cx="10515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| ##CY</a:t>
            </a:r>
            <a:r>
              <a:rPr lang="en-US" sz="3600" dirty="0" smtClean="0">
                <a:solidFill>
                  <a:srgbClr val="FF0000"/>
                </a:solidFill>
              </a:rPr>
              <a:t>TD</a:t>
            </a:r>
            <a:r>
              <a:rPr lang="en-US" sz="3600" dirty="0" smtClean="0"/>
              <a:t> | ##FYTD | ##QTD | ##MTD | ##WTD | ##D |</a:t>
            </a:r>
            <a:endParaRPr lang="en-US" sz="3600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5041795"/>
              </p:ext>
            </p:extLst>
          </p:nvPr>
        </p:nvGraphicFramePr>
        <p:xfrm>
          <a:off x="7308090" y="1820962"/>
          <a:ext cx="1136247" cy="975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2321"/>
                <a:gridCol w="162321"/>
                <a:gridCol w="162321"/>
                <a:gridCol w="162321"/>
                <a:gridCol w="162321"/>
                <a:gridCol w="162321"/>
                <a:gridCol w="162321"/>
              </a:tblGrid>
              <a:tr h="162321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9208806"/>
              </p:ext>
            </p:extLst>
          </p:nvPr>
        </p:nvGraphicFramePr>
        <p:xfrm>
          <a:off x="9953754" y="1820962"/>
          <a:ext cx="1136247" cy="975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2321"/>
                <a:gridCol w="162321"/>
                <a:gridCol w="162321"/>
                <a:gridCol w="162321"/>
                <a:gridCol w="162321"/>
                <a:gridCol w="162321"/>
                <a:gridCol w="162321"/>
              </a:tblGrid>
              <a:tr h="162321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/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/>
                </a:tc>
              </a:tr>
            </a:tbl>
          </a:graphicData>
        </a:graphic>
      </p:graphicFrame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0956441"/>
              </p:ext>
            </p:extLst>
          </p:nvPr>
        </p:nvGraphicFramePr>
        <p:xfrm>
          <a:off x="9953754" y="2935726"/>
          <a:ext cx="1136247" cy="975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2321"/>
                <a:gridCol w="162321"/>
                <a:gridCol w="162321"/>
                <a:gridCol w="162321"/>
                <a:gridCol w="162321"/>
                <a:gridCol w="162321"/>
                <a:gridCol w="162321"/>
              </a:tblGrid>
              <a:tr h="162321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/>
                </a:tc>
              </a:tr>
            </a:tbl>
          </a:graphicData>
        </a:graphic>
      </p:graphicFrame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7944481"/>
              </p:ext>
            </p:extLst>
          </p:nvPr>
        </p:nvGraphicFramePr>
        <p:xfrm>
          <a:off x="9953754" y="4045663"/>
          <a:ext cx="1136247" cy="975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2321"/>
                <a:gridCol w="162321"/>
                <a:gridCol w="162321"/>
                <a:gridCol w="162321"/>
                <a:gridCol w="162321"/>
                <a:gridCol w="162321"/>
                <a:gridCol w="162321"/>
              </a:tblGrid>
              <a:tr h="162321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/>
                </a:tc>
              </a:tr>
            </a:tbl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7308090" y="1408176"/>
            <a:ext cx="37819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     Jan	             Feb	   Mar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6625338" y="2243513"/>
            <a:ext cx="67970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2017</a:t>
            </a:r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2018</a:t>
            </a:r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2019</a:t>
            </a: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6625338" y="1472184"/>
            <a:ext cx="4649214" cy="37033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7" name="Table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2734113"/>
              </p:ext>
            </p:extLst>
          </p:nvPr>
        </p:nvGraphicFramePr>
        <p:xfrm>
          <a:off x="8630922" y="1820397"/>
          <a:ext cx="1136247" cy="975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2321"/>
                <a:gridCol w="162321"/>
                <a:gridCol w="162321"/>
                <a:gridCol w="162321"/>
                <a:gridCol w="162321"/>
                <a:gridCol w="162321"/>
                <a:gridCol w="162321"/>
              </a:tblGrid>
              <a:tr h="162321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8" name="Table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5668569"/>
              </p:ext>
            </p:extLst>
          </p:nvPr>
        </p:nvGraphicFramePr>
        <p:xfrm>
          <a:off x="7314367" y="2935726"/>
          <a:ext cx="1136247" cy="975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2321"/>
                <a:gridCol w="162321"/>
                <a:gridCol w="162321"/>
                <a:gridCol w="162321"/>
                <a:gridCol w="162321"/>
                <a:gridCol w="162321"/>
                <a:gridCol w="162321"/>
              </a:tblGrid>
              <a:tr h="162321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9" name="Table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4322444"/>
              </p:ext>
            </p:extLst>
          </p:nvPr>
        </p:nvGraphicFramePr>
        <p:xfrm>
          <a:off x="8628253" y="2935161"/>
          <a:ext cx="1136247" cy="975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2321"/>
                <a:gridCol w="162321"/>
                <a:gridCol w="162321"/>
                <a:gridCol w="162321"/>
                <a:gridCol w="162321"/>
                <a:gridCol w="162321"/>
                <a:gridCol w="162321"/>
              </a:tblGrid>
              <a:tr h="162321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0" name="Table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0993208"/>
              </p:ext>
            </p:extLst>
          </p:nvPr>
        </p:nvGraphicFramePr>
        <p:xfrm>
          <a:off x="7314367" y="4042220"/>
          <a:ext cx="1136247" cy="975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2321"/>
                <a:gridCol w="162321"/>
                <a:gridCol w="162321"/>
                <a:gridCol w="162321"/>
                <a:gridCol w="162321"/>
                <a:gridCol w="162321"/>
                <a:gridCol w="162321"/>
              </a:tblGrid>
              <a:tr h="162321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1" name="Table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0383508"/>
              </p:ext>
            </p:extLst>
          </p:nvPr>
        </p:nvGraphicFramePr>
        <p:xfrm>
          <a:off x="8628253" y="4042220"/>
          <a:ext cx="1136247" cy="975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2321"/>
                <a:gridCol w="162321"/>
                <a:gridCol w="162321"/>
                <a:gridCol w="162321"/>
                <a:gridCol w="162321"/>
                <a:gridCol w="162321"/>
                <a:gridCol w="162321"/>
              </a:tblGrid>
              <a:tr h="162321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12003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Fiscal Year Offset Calculation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600" dirty="0" smtClean="0"/>
              <a:t>TEXT(YEAR(</a:t>
            </a:r>
            <a:r>
              <a:rPr lang="en-US" sz="3600" b="1" dirty="0" err="1" smtClean="0"/>
              <a:t>Date__c</a:t>
            </a:r>
            <a:r>
              <a:rPr lang="en-US" sz="3600" dirty="0" smtClean="0"/>
              <a:t>) +</a:t>
            </a:r>
          </a:p>
          <a:p>
            <a:pPr marL="0" indent="0">
              <a:buNone/>
            </a:pPr>
            <a:r>
              <a:rPr lang="en-US" sz="3600" dirty="0" smtClean="0"/>
              <a:t>    IF(</a:t>
            </a:r>
          </a:p>
          <a:p>
            <a:pPr marL="0" indent="0">
              <a:buNone/>
            </a:pPr>
            <a:r>
              <a:rPr lang="en-US" sz="3600" dirty="0" smtClean="0"/>
              <a:t>        MONTH(</a:t>
            </a:r>
            <a:r>
              <a:rPr lang="en-US" sz="3600" b="1" dirty="0" err="1" smtClean="0"/>
              <a:t>Date__c</a:t>
            </a:r>
            <a:r>
              <a:rPr lang="en-US" sz="3600" dirty="0" smtClean="0"/>
              <a:t>) &gt; </a:t>
            </a:r>
            <a:r>
              <a:rPr lang="en-US" sz="3600" dirty="0" err="1" smtClean="0"/>
              <a:t>Fiscal_Year_Start_Month</a:t>
            </a:r>
            <a:endParaRPr lang="en-US" sz="3600" dirty="0" smtClean="0"/>
          </a:p>
          <a:p>
            <a:pPr marL="0" indent="0">
              <a:buNone/>
            </a:pPr>
            <a:r>
              <a:rPr lang="en-US" sz="3600" dirty="0" smtClean="0"/>
              <a:t>        ||</a:t>
            </a:r>
          </a:p>
          <a:p>
            <a:pPr marL="0" indent="0">
              <a:buNone/>
            </a:pPr>
            <a:r>
              <a:rPr lang="en-US" sz="3600" dirty="0" smtClean="0"/>
              <a:t>        (</a:t>
            </a:r>
          </a:p>
          <a:p>
            <a:pPr marL="0" indent="0">
              <a:buNone/>
            </a:pPr>
            <a:r>
              <a:rPr lang="en-US" sz="3600" dirty="0" smtClean="0"/>
              <a:t>            MONTH(</a:t>
            </a:r>
            <a:r>
              <a:rPr lang="en-US" sz="3600" b="1" dirty="0" err="1" smtClean="0"/>
              <a:t>Date__c</a:t>
            </a:r>
            <a:r>
              <a:rPr lang="en-US" sz="3600" dirty="0" smtClean="0"/>
              <a:t>) = </a:t>
            </a:r>
            <a:r>
              <a:rPr lang="en-US" sz="3600" dirty="0" err="1" smtClean="0"/>
              <a:t>Fiscal_Year_Start_Month</a:t>
            </a:r>
            <a:endParaRPr lang="en-US" sz="3600" dirty="0" smtClean="0"/>
          </a:p>
          <a:p>
            <a:pPr marL="0" indent="0">
              <a:buNone/>
            </a:pPr>
            <a:r>
              <a:rPr lang="en-US" sz="3600" dirty="0" smtClean="0"/>
              <a:t>            &amp;&amp;</a:t>
            </a:r>
          </a:p>
          <a:p>
            <a:pPr marL="0" indent="0">
              <a:buNone/>
            </a:pPr>
            <a:r>
              <a:rPr lang="en-US" sz="3600" dirty="0" smtClean="0"/>
              <a:t>            DAY(</a:t>
            </a:r>
            <a:r>
              <a:rPr lang="en-US" sz="3600" b="1" dirty="0" err="1" smtClean="0"/>
              <a:t>Date__c</a:t>
            </a:r>
            <a:r>
              <a:rPr lang="en-US" sz="3600" dirty="0" smtClean="0"/>
              <a:t>) &gt;= </a:t>
            </a:r>
            <a:r>
              <a:rPr lang="en-US" sz="3600" dirty="0" err="1" smtClean="0"/>
              <a:t>Fiscal_Year_Start_Day</a:t>
            </a:r>
            <a:endParaRPr lang="en-US" sz="3600" dirty="0" smtClean="0"/>
          </a:p>
          <a:p>
            <a:pPr marL="0" indent="0">
              <a:buNone/>
            </a:pPr>
            <a:r>
              <a:rPr lang="en-US" sz="3600" dirty="0" smtClean="0"/>
              <a:t>        ), </a:t>
            </a:r>
          </a:p>
          <a:p>
            <a:pPr marL="0" indent="0">
              <a:buNone/>
            </a:pPr>
            <a:r>
              <a:rPr lang="en-US" sz="3600" dirty="0" smtClean="0"/>
              <a:t>        1,</a:t>
            </a:r>
          </a:p>
          <a:p>
            <a:pPr marL="0" indent="0">
              <a:buNone/>
            </a:pPr>
            <a:r>
              <a:rPr lang="en-US" sz="3600" dirty="0" smtClean="0"/>
              <a:t>        0</a:t>
            </a:r>
          </a:p>
          <a:p>
            <a:pPr marL="0" indent="0">
              <a:buNone/>
            </a:pPr>
            <a:r>
              <a:rPr lang="en-US" sz="3600" dirty="0" smtClean="0"/>
              <a:t>    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" y="5943600"/>
            <a:ext cx="10515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| ##CYTD | </a:t>
            </a:r>
            <a:r>
              <a:rPr lang="en-US" sz="3600" dirty="0" smtClean="0">
                <a:solidFill>
                  <a:srgbClr val="FF0000"/>
                </a:solidFill>
              </a:rPr>
              <a:t>##</a:t>
            </a:r>
            <a:r>
              <a:rPr lang="en-US" sz="3600" dirty="0" smtClean="0"/>
              <a:t>FYTD | ##QTD | ##MTD | ##WTD | ##D |</a:t>
            </a:r>
            <a:endParaRPr lang="en-US" sz="3600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7544165"/>
              </p:ext>
            </p:extLst>
          </p:nvPr>
        </p:nvGraphicFramePr>
        <p:xfrm>
          <a:off x="9306439" y="1825625"/>
          <a:ext cx="1136247" cy="975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2321"/>
                <a:gridCol w="162321"/>
                <a:gridCol w="162321"/>
                <a:gridCol w="162321"/>
                <a:gridCol w="162321"/>
                <a:gridCol w="162321"/>
                <a:gridCol w="162321"/>
              </a:tblGrid>
              <a:tr h="162321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1681440"/>
              </p:ext>
            </p:extLst>
          </p:nvPr>
        </p:nvGraphicFramePr>
        <p:xfrm>
          <a:off x="9312716" y="2940389"/>
          <a:ext cx="1136247" cy="975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2321"/>
                <a:gridCol w="162321"/>
                <a:gridCol w="162321"/>
                <a:gridCol w="162321"/>
                <a:gridCol w="162321"/>
                <a:gridCol w="162321"/>
                <a:gridCol w="162321"/>
              </a:tblGrid>
              <a:tr h="162321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478281"/>
              </p:ext>
            </p:extLst>
          </p:nvPr>
        </p:nvGraphicFramePr>
        <p:xfrm>
          <a:off x="9312716" y="4046883"/>
          <a:ext cx="1136247" cy="975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2321"/>
                <a:gridCol w="162321"/>
                <a:gridCol w="162321"/>
                <a:gridCol w="162321"/>
                <a:gridCol w="162321"/>
                <a:gridCol w="162321"/>
                <a:gridCol w="162321"/>
              </a:tblGrid>
              <a:tr h="162321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9534710" y="2148101"/>
            <a:ext cx="67970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FY17</a:t>
            </a:r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FY18</a:t>
            </a:r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FY19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0928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Fiscal Year Offset Calculation (continued)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en-US" sz="3600" dirty="0" smtClean="0"/>
              <a:t> - (YEAR(</a:t>
            </a:r>
            <a:r>
              <a:rPr lang="en-US" sz="3600" b="1" dirty="0" smtClean="0"/>
              <a:t>TODAY()</a:t>
            </a:r>
            <a:r>
              <a:rPr lang="en-US" sz="3600" dirty="0" smtClean="0"/>
              <a:t>) +</a:t>
            </a:r>
          </a:p>
          <a:p>
            <a:pPr marL="0" indent="0">
              <a:buNone/>
            </a:pPr>
            <a:r>
              <a:rPr lang="en-US" sz="3600" dirty="0" smtClean="0"/>
              <a:t>    IF(</a:t>
            </a:r>
          </a:p>
          <a:p>
            <a:pPr marL="0" indent="0">
              <a:buNone/>
            </a:pPr>
            <a:r>
              <a:rPr lang="en-US" sz="3600" dirty="0" smtClean="0"/>
              <a:t>        MONTH(</a:t>
            </a:r>
            <a:r>
              <a:rPr lang="en-US" sz="3600" b="1" dirty="0" smtClean="0"/>
              <a:t>TODAY()</a:t>
            </a:r>
            <a:r>
              <a:rPr lang="en-US" sz="3600" dirty="0" smtClean="0"/>
              <a:t>) &gt; </a:t>
            </a:r>
            <a:r>
              <a:rPr lang="en-US" sz="3600" dirty="0" err="1" smtClean="0"/>
              <a:t>Enter_Your_Fiscal_Year_Start_Month_Here</a:t>
            </a:r>
            <a:endParaRPr lang="en-US" sz="3600" dirty="0" smtClean="0"/>
          </a:p>
          <a:p>
            <a:pPr marL="0" indent="0">
              <a:buNone/>
            </a:pPr>
            <a:r>
              <a:rPr lang="en-US" sz="3600" dirty="0" smtClean="0"/>
              <a:t>        ||</a:t>
            </a:r>
          </a:p>
          <a:p>
            <a:pPr marL="0" indent="0">
              <a:buNone/>
            </a:pPr>
            <a:r>
              <a:rPr lang="en-US" sz="3600" dirty="0" smtClean="0"/>
              <a:t>        (</a:t>
            </a:r>
          </a:p>
          <a:p>
            <a:pPr marL="0" indent="0">
              <a:buNone/>
            </a:pPr>
            <a:r>
              <a:rPr lang="en-US" sz="3600" dirty="0" smtClean="0"/>
              <a:t>            MONTH(</a:t>
            </a:r>
            <a:r>
              <a:rPr lang="en-US" sz="3600" b="1" dirty="0" smtClean="0"/>
              <a:t>TODAY()</a:t>
            </a:r>
            <a:r>
              <a:rPr lang="en-US" sz="3600" dirty="0" smtClean="0"/>
              <a:t>) = </a:t>
            </a:r>
            <a:r>
              <a:rPr lang="en-US" sz="3600" dirty="0" err="1" smtClean="0"/>
              <a:t>Enter_Your_Fiscal_Year_Start_Month_Here</a:t>
            </a:r>
            <a:endParaRPr lang="en-US" sz="3600" dirty="0" smtClean="0"/>
          </a:p>
          <a:p>
            <a:pPr marL="0" indent="0">
              <a:buNone/>
            </a:pPr>
            <a:r>
              <a:rPr lang="en-US" sz="3600" dirty="0" smtClean="0"/>
              <a:t>            &amp;&amp;</a:t>
            </a:r>
          </a:p>
          <a:p>
            <a:pPr marL="0" indent="0">
              <a:buNone/>
            </a:pPr>
            <a:r>
              <a:rPr lang="en-US" sz="3600" dirty="0" smtClean="0"/>
              <a:t>            DAY(</a:t>
            </a:r>
            <a:r>
              <a:rPr lang="en-US" sz="3600" b="1" dirty="0" smtClean="0"/>
              <a:t>TODAY()</a:t>
            </a:r>
            <a:r>
              <a:rPr lang="en-US" sz="3600" dirty="0" smtClean="0"/>
              <a:t>) &gt;= </a:t>
            </a:r>
            <a:r>
              <a:rPr lang="en-US" sz="3600" dirty="0" err="1"/>
              <a:t>Enter_Your_Fiscal_Year_Start_Day_Here</a:t>
            </a:r>
            <a:endParaRPr lang="en-US" sz="3600" dirty="0" smtClean="0"/>
          </a:p>
          <a:p>
            <a:pPr marL="0" indent="0">
              <a:buNone/>
            </a:pPr>
            <a:r>
              <a:rPr lang="en-US" sz="3600" dirty="0" smtClean="0"/>
              <a:t>        ),</a:t>
            </a:r>
          </a:p>
          <a:p>
            <a:pPr marL="0" indent="0">
              <a:buNone/>
            </a:pPr>
            <a:r>
              <a:rPr lang="en-US" sz="3600" dirty="0" smtClean="0"/>
              <a:t>        1,</a:t>
            </a:r>
          </a:p>
          <a:p>
            <a:pPr marL="0" indent="0">
              <a:buNone/>
            </a:pPr>
            <a:r>
              <a:rPr lang="en-US" sz="3600" dirty="0" smtClean="0"/>
              <a:t>        0</a:t>
            </a:r>
          </a:p>
          <a:p>
            <a:pPr marL="0" indent="0">
              <a:buNone/>
            </a:pPr>
            <a:r>
              <a:rPr lang="en-US" sz="3600" dirty="0" smtClean="0"/>
              <a:t>    ))</a:t>
            </a:r>
          </a:p>
          <a:p>
            <a:pPr marL="0" indent="0">
              <a:buNone/>
            </a:pPr>
            <a:r>
              <a:rPr lang="en-US" sz="3600" dirty="0" smtClean="0"/>
              <a:t>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" y="5943600"/>
            <a:ext cx="10515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| ##CYTD | </a:t>
            </a:r>
            <a:r>
              <a:rPr lang="en-US" sz="3600" dirty="0" smtClean="0">
                <a:solidFill>
                  <a:srgbClr val="FF0000"/>
                </a:solidFill>
              </a:rPr>
              <a:t>##</a:t>
            </a:r>
            <a:r>
              <a:rPr lang="en-US" sz="3600" dirty="0" smtClean="0"/>
              <a:t>FYTD | ##QTD | ##MTD | ##WTD | ##D |</a:t>
            </a:r>
            <a:endParaRPr lang="en-US" sz="3600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8685865"/>
              </p:ext>
            </p:extLst>
          </p:nvPr>
        </p:nvGraphicFramePr>
        <p:xfrm>
          <a:off x="9306439" y="1825625"/>
          <a:ext cx="1136247" cy="975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2321"/>
                <a:gridCol w="162321"/>
                <a:gridCol w="162321"/>
                <a:gridCol w="162321"/>
                <a:gridCol w="162321"/>
                <a:gridCol w="162321"/>
                <a:gridCol w="162321"/>
              </a:tblGrid>
              <a:tr h="162321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3846151"/>
              </p:ext>
            </p:extLst>
          </p:nvPr>
        </p:nvGraphicFramePr>
        <p:xfrm>
          <a:off x="9312716" y="2940389"/>
          <a:ext cx="1136247" cy="975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2321"/>
                <a:gridCol w="162321"/>
                <a:gridCol w="162321"/>
                <a:gridCol w="162321"/>
                <a:gridCol w="162321"/>
                <a:gridCol w="162321"/>
                <a:gridCol w="162321"/>
              </a:tblGrid>
              <a:tr h="162321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6859221"/>
              </p:ext>
            </p:extLst>
          </p:nvPr>
        </p:nvGraphicFramePr>
        <p:xfrm>
          <a:off x="9312716" y="4046883"/>
          <a:ext cx="1136247" cy="975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2321"/>
                <a:gridCol w="162321"/>
                <a:gridCol w="162321"/>
                <a:gridCol w="162321"/>
                <a:gridCol w="162321"/>
                <a:gridCol w="162321"/>
                <a:gridCol w="162321"/>
              </a:tblGrid>
              <a:tr h="162321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9534710" y="2148101"/>
            <a:ext cx="67970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FY17</a:t>
            </a:r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FY18</a:t>
            </a:r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FY19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05823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Fiscal Year-to-Date Calculation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40000" lnSpcReduction="20000"/>
          </a:bodyPr>
          <a:lstStyle/>
          <a:p>
            <a:pPr marL="0" indent="0">
              <a:buNone/>
            </a:pPr>
            <a:r>
              <a:rPr lang="en-US" sz="3600" dirty="0" smtClean="0"/>
              <a:t>IF(</a:t>
            </a:r>
          </a:p>
          <a:p>
            <a:pPr marL="0" indent="0">
              <a:buNone/>
            </a:pPr>
            <a:r>
              <a:rPr lang="en-US" sz="3600" dirty="0" smtClean="0"/>
              <a:t>    MOD(MONTH(</a:t>
            </a:r>
            <a:r>
              <a:rPr lang="en-US" sz="3600" dirty="0" err="1" smtClean="0"/>
              <a:t>Date__c</a:t>
            </a:r>
            <a:r>
              <a:rPr lang="en-US" sz="3600" dirty="0" smtClean="0"/>
              <a:t>) + 12 - </a:t>
            </a:r>
            <a:r>
              <a:rPr lang="en-US" sz="3600" dirty="0" err="1" smtClean="0"/>
              <a:t>Fiscal_Year_Start_Month</a:t>
            </a:r>
            <a:r>
              <a:rPr lang="en-US" sz="3600" dirty="0" smtClean="0"/>
              <a:t>, 12) &lt; MOD(MONTH (TODAY()) + 12 - </a:t>
            </a:r>
            <a:r>
              <a:rPr lang="en-US" sz="3600" dirty="0" err="1" smtClean="0"/>
              <a:t>Fiscal_Year_Start_Month</a:t>
            </a:r>
            <a:r>
              <a:rPr lang="en-US" sz="3600" dirty="0" smtClean="0"/>
              <a:t>, 12) </a:t>
            </a:r>
          </a:p>
          <a:p>
            <a:pPr marL="0" indent="0">
              <a:buNone/>
            </a:pPr>
            <a:r>
              <a:rPr lang="en-US" sz="3600" dirty="0" smtClean="0"/>
              <a:t>    || </a:t>
            </a:r>
          </a:p>
          <a:p>
            <a:pPr marL="0" indent="0">
              <a:buNone/>
            </a:pPr>
            <a:r>
              <a:rPr lang="en-US" sz="3600" dirty="0" smtClean="0"/>
              <a:t>    (</a:t>
            </a:r>
          </a:p>
          <a:p>
            <a:pPr marL="0" indent="0">
              <a:buNone/>
            </a:pPr>
            <a:r>
              <a:rPr lang="en-US" sz="3600" dirty="0" smtClean="0"/>
              <a:t>        MONTH(</a:t>
            </a:r>
            <a:r>
              <a:rPr lang="en-US" sz="3600" dirty="0" err="1" smtClean="0"/>
              <a:t>Date__c</a:t>
            </a:r>
            <a:r>
              <a:rPr lang="en-US" sz="3600" dirty="0" smtClean="0"/>
              <a:t>) = MONTH(TODAY()) &amp;&amp; DAY(</a:t>
            </a:r>
            <a:r>
              <a:rPr lang="en-US" sz="3600" dirty="0" err="1" smtClean="0"/>
              <a:t>Date__c</a:t>
            </a:r>
            <a:r>
              <a:rPr lang="en-US" sz="3600" dirty="0" smtClean="0"/>
              <a:t>) &lt;= DAY(TODAY()) &amp;&amp;</a:t>
            </a:r>
          </a:p>
          <a:p>
            <a:pPr marL="0" indent="0">
              <a:buNone/>
            </a:pPr>
            <a:r>
              <a:rPr lang="en-US" sz="3600" dirty="0" smtClean="0"/>
              <a:t>        (</a:t>
            </a:r>
          </a:p>
          <a:p>
            <a:pPr marL="0" indent="0">
              <a:buNone/>
            </a:pPr>
            <a:r>
              <a:rPr lang="en-US" sz="3600" dirty="0" smtClean="0"/>
              <a:t>            </a:t>
            </a:r>
            <a:r>
              <a:rPr lang="en-US" sz="3600" dirty="0" err="1" smtClean="0"/>
              <a:t>Fiscal_Year_Start_Day</a:t>
            </a:r>
            <a:r>
              <a:rPr lang="en-US" sz="3600" dirty="0" smtClean="0"/>
              <a:t> &lt;= DAY(</a:t>
            </a:r>
            <a:r>
              <a:rPr lang="en-US" sz="3600" dirty="0" err="1" smtClean="0"/>
              <a:t>Date__c</a:t>
            </a:r>
            <a:r>
              <a:rPr lang="en-US" sz="3600" dirty="0" smtClean="0"/>
              <a:t>)</a:t>
            </a:r>
          </a:p>
          <a:p>
            <a:pPr marL="0" indent="0">
              <a:buNone/>
            </a:pPr>
            <a:r>
              <a:rPr lang="en-US" sz="3600" dirty="0" smtClean="0"/>
              <a:t>            ||</a:t>
            </a:r>
          </a:p>
          <a:p>
            <a:pPr marL="0" indent="0">
              <a:buNone/>
            </a:pPr>
            <a:r>
              <a:rPr lang="en-US" sz="3600" dirty="0" smtClean="0"/>
              <a:t>            </a:t>
            </a:r>
            <a:r>
              <a:rPr lang="en-US" sz="3600" dirty="0" err="1" smtClean="0"/>
              <a:t>Fiscal_Year_Start_Day</a:t>
            </a:r>
            <a:r>
              <a:rPr lang="en-US" sz="3600" dirty="0" smtClean="0"/>
              <a:t> &gt; DAY(TODAY())</a:t>
            </a:r>
          </a:p>
          <a:p>
            <a:pPr marL="0" indent="0">
              <a:buNone/>
            </a:pPr>
            <a:r>
              <a:rPr lang="en-US" sz="3600" dirty="0" smtClean="0"/>
              <a:t>        )</a:t>
            </a:r>
          </a:p>
          <a:p>
            <a:pPr marL="0" indent="0">
              <a:buNone/>
            </a:pPr>
            <a:r>
              <a:rPr lang="en-US" sz="3600" dirty="0" smtClean="0"/>
              <a:t>    ),</a:t>
            </a:r>
          </a:p>
          <a:p>
            <a:pPr marL="0" indent="0">
              <a:buNone/>
            </a:pPr>
            <a:r>
              <a:rPr lang="en-US" sz="3600" dirty="0" smtClean="0"/>
              <a:t>    "TD",</a:t>
            </a:r>
          </a:p>
          <a:p>
            <a:pPr marL="0" indent="0">
              <a:buNone/>
            </a:pPr>
            <a:r>
              <a:rPr lang="en-US" sz="3600" dirty="0" smtClean="0"/>
              <a:t>    ""</a:t>
            </a:r>
          </a:p>
          <a:p>
            <a:pPr marL="0" indent="0">
              <a:buNone/>
            </a:pPr>
            <a:r>
              <a:rPr lang="en-US" sz="3600" dirty="0" smtClean="0"/>
              <a:t>)</a:t>
            </a:r>
            <a:endParaRPr lang="en-US" sz="3600" dirty="0"/>
          </a:p>
        </p:txBody>
      </p:sp>
      <p:sp>
        <p:nvSpPr>
          <p:cNvPr id="5" name="TextBox 4"/>
          <p:cNvSpPr txBox="1"/>
          <p:nvPr/>
        </p:nvSpPr>
        <p:spPr>
          <a:xfrm>
            <a:off x="841248" y="5943600"/>
            <a:ext cx="10515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| ##CYTD | ##FY</a:t>
            </a:r>
            <a:r>
              <a:rPr lang="en-US" sz="3600" dirty="0" smtClean="0">
                <a:solidFill>
                  <a:srgbClr val="FF0000"/>
                </a:solidFill>
              </a:rPr>
              <a:t>TD</a:t>
            </a:r>
            <a:r>
              <a:rPr lang="en-US" sz="3600" dirty="0" smtClean="0"/>
              <a:t> | ##QTD | ##MTD | ##WTD | ##D |</a:t>
            </a:r>
            <a:endParaRPr lang="en-US" sz="3600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3057397"/>
              </p:ext>
            </p:extLst>
          </p:nvPr>
        </p:nvGraphicFramePr>
        <p:xfrm>
          <a:off x="7769265" y="2647897"/>
          <a:ext cx="1136247" cy="975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2321"/>
                <a:gridCol w="162321"/>
                <a:gridCol w="162321"/>
                <a:gridCol w="162321"/>
                <a:gridCol w="162321"/>
                <a:gridCol w="162321"/>
                <a:gridCol w="162321"/>
              </a:tblGrid>
              <a:tr h="162321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3017837"/>
              </p:ext>
            </p:extLst>
          </p:nvPr>
        </p:nvGraphicFramePr>
        <p:xfrm>
          <a:off x="10414929" y="2647897"/>
          <a:ext cx="1136247" cy="975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2321"/>
                <a:gridCol w="162321"/>
                <a:gridCol w="162321"/>
                <a:gridCol w="162321"/>
                <a:gridCol w="162321"/>
                <a:gridCol w="162321"/>
                <a:gridCol w="162321"/>
              </a:tblGrid>
              <a:tr h="162321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/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/>
                </a:tc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7733174"/>
              </p:ext>
            </p:extLst>
          </p:nvPr>
        </p:nvGraphicFramePr>
        <p:xfrm>
          <a:off x="10414929" y="3762661"/>
          <a:ext cx="1136247" cy="975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2321"/>
                <a:gridCol w="162321"/>
                <a:gridCol w="162321"/>
                <a:gridCol w="162321"/>
                <a:gridCol w="162321"/>
                <a:gridCol w="162321"/>
                <a:gridCol w="162321"/>
              </a:tblGrid>
              <a:tr h="162321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/>
                </a:tc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6454159"/>
              </p:ext>
            </p:extLst>
          </p:nvPr>
        </p:nvGraphicFramePr>
        <p:xfrm>
          <a:off x="10414929" y="4872598"/>
          <a:ext cx="1136247" cy="975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2321"/>
                <a:gridCol w="162321"/>
                <a:gridCol w="162321"/>
                <a:gridCol w="162321"/>
                <a:gridCol w="162321"/>
                <a:gridCol w="162321"/>
                <a:gridCol w="162321"/>
              </a:tblGrid>
              <a:tr h="162321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/>
                </a:tc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7769265" y="2330523"/>
            <a:ext cx="37819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     Apr	             May	   Jun</a:t>
            </a: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7086513" y="2409245"/>
            <a:ext cx="4649214" cy="359319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5747533"/>
              </p:ext>
            </p:extLst>
          </p:nvPr>
        </p:nvGraphicFramePr>
        <p:xfrm>
          <a:off x="9092097" y="2647332"/>
          <a:ext cx="1136247" cy="975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2321"/>
                <a:gridCol w="162321"/>
                <a:gridCol w="162321"/>
                <a:gridCol w="162321"/>
                <a:gridCol w="162321"/>
                <a:gridCol w="162321"/>
                <a:gridCol w="162321"/>
              </a:tblGrid>
              <a:tr h="162321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4" name="Table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2867242"/>
              </p:ext>
            </p:extLst>
          </p:nvPr>
        </p:nvGraphicFramePr>
        <p:xfrm>
          <a:off x="7775542" y="3762661"/>
          <a:ext cx="1136247" cy="975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2321"/>
                <a:gridCol w="162321"/>
                <a:gridCol w="162321"/>
                <a:gridCol w="162321"/>
                <a:gridCol w="162321"/>
                <a:gridCol w="162321"/>
                <a:gridCol w="162321"/>
              </a:tblGrid>
              <a:tr h="162321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5" name="Table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5159182"/>
              </p:ext>
            </p:extLst>
          </p:nvPr>
        </p:nvGraphicFramePr>
        <p:xfrm>
          <a:off x="9089428" y="3762096"/>
          <a:ext cx="1136247" cy="975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2321"/>
                <a:gridCol w="162321"/>
                <a:gridCol w="162321"/>
                <a:gridCol w="162321"/>
                <a:gridCol w="162321"/>
                <a:gridCol w="162321"/>
                <a:gridCol w="162321"/>
              </a:tblGrid>
              <a:tr h="162321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6" name="Table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8800604"/>
              </p:ext>
            </p:extLst>
          </p:nvPr>
        </p:nvGraphicFramePr>
        <p:xfrm>
          <a:off x="7775542" y="4869155"/>
          <a:ext cx="1136247" cy="975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2321"/>
                <a:gridCol w="162321"/>
                <a:gridCol w="162321"/>
                <a:gridCol w="162321"/>
                <a:gridCol w="162321"/>
                <a:gridCol w="162321"/>
                <a:gridCol w="162321"/>
              </a:tblGrid>
              <a:tr h="162321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7" name="Table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4501525"/>
              </p:ext>
            </p:extLst>
          </p:nvPr>
        </p:nvGraphicFramePr>
        <p:xfrm>
          <a:off x="9089428" y="4869155"/>
          <a:ext cx="1136247" cy="975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2321"/>
                <a:gridCol w="162321"/>
                <a:gridCol w="162321"/>
                <a:gridCol w="162321"/>
                <a:gridCol w="162321"/>
                <a:gridCol w="162321"/>
                <a:gridCol w="162321"/>
              </a:tblGrid>
              <a:tr h="162321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7086513" y="3070448"/>
            <a:ext cx="4453872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FY17	    0	           1		  2</a:t>
            </a:r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/>
              <a:t>FY18	    0	           1		  2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/>
              <a:t>FY19	    0	           1		  2</a:t>
            </a:r>
          </a:p>
        </p:txBody>
      </p:sp>
    </p:spTree>
    <p:extLst>
      <p:ext uri="{BB962C8B-B14F-4D97-AF65-F5344CB8AC3E}">
        <p14:creationId xmlns:p14="http://schemas.microsoft.com/office/powerpoint/2010/main" val="12849118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0853741"/>
              </p:ext>
            </p:extLst>
          </p:nvPr>
        </p:nvGraphicFramePr>
        <p:xfrm>
          <a:off x="8768406" y="2877856"/>
          <a:ext cx="1136247" cy="975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2321"/>
                <a:gridCol w="162321"/>
                <a:gridCol w="162321"/>
                <a:gridCol w="162321"/>
                <a:gridCol w="162321"/>
                <a:gridCol w="162321"/>
                <a:gridCol w="162321"/>
              </a:tblGrid>
              <a:tr h="162321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4" name="Table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7195192"/>
              </p:ext>
            </p:extLst>
          </p:nvPr>
        </p:nvGraphicFramePr>
        <p:xfrm>
          <a:off x="8774683" y="3992620"/>
          <a:ext cx="1136247" cy="975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2321"/>
                <a:gridCol w="162321"/>
                <a:gridCol w="162321"/>
                <a:gridCol w="162321"/>
                <a:gridCol w="162321"/>
                <a:gridCol w="162321"/>
                <a:gridCol w="162321"/>
              </a:tblGrid>
              <a:tr h="162321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5" name="Table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3525963"/>
              </p:ext>
            </p:extLst>
          </p:nvPr>
        </p:nvGraphicFramePr>
        <p:xfrm>
          <a:off x="8774683" y="5099114"/>
          <a:ext cx="1136247" cy="975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2321"/>
                <a:gridCol w="162321"/>
                <a:gridCol w="162321"/>
                <a:gridCol w="162321"/>
                <a:gridCol w="162321"/>
                <a:gridCol w="162321"/>
                <a:gridCol w="162321"/>
              </a:tblGrid>
              <a:tr h="162321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8232639"/>
              </p:ext>
            </p:extLst>
          </p:nvPr>
        </p:nvGraphicFramePr>
        <p:xfrm>
          <a:off x="8735276" y="2844726"/>
          <a:ext cx="1136247" cy="975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2321"/>
                <a:gridCol w="162321"/>
                <a:gridCol w="162321"/>
                <a:gridCol w="162321"/>
                <a:gridCol w="162321"/>
                <a:gridCol w="162321"/>
                <a:gridCol w="162321"/>
              </a:tblGrid>
              <a:tr h="162321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8254002"/>
              </p:ext>
            </p:extLst>
          </p:nvPr>
        </p:nvGraphicFramePr>
        <p:xfrm>
          <a:off x="8741553" y="3959490"/>
          <a:ext cx="1136247" cy="975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2321"/>
                <a:gridCol w="162321"/>
                <a:gridCol w="162321"/>
                <a:gridCol w="162321"/>
                <a:gridCol w="162321"/>
                <a:gridCol w="162321"/>
                <a:gridCol w="162321"/>
              </a:tblGrid>
              <a:tr h="162321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765903"/>
              </p:ext>
            </p:extLst>
          </p:nvPr>
        </p:nvGraphicFramePr>
        <p:xfrm>
          <a:off x="8741553" y="5065984"/>
          <a:ext cx="1136247" cy="975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2321"/>
                <a:gridCol w="162321"/>
                <a:gridCol w="162321"/>
                <a:gridCol w="162321"/>
                <a:gridCol w="162321"/>
                <a:gridCol w="162321"/>
                <a:gridCol w="162321"/>
              </a:tblGrid>
              <a:tr h="162321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</a:tr>
            </a:tbl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Quarter Offset Calculation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TEXT(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CEILING(MONTH(</a:t>
            </a:r>
            <a:r>
              <a:rPr lang="en-US" dirty="0" err="1" smtClean="0"/>
              <a:t>Date__c</a:t>
            </a:r>
            <a:r>
              <a:rPr lang="en-US" dirty="0" smtClean="0"/>
              <a:t>) / 3) - CEILING(MONTH(TODAY()) / 3)</a:t>
            </a:r>
          </a:p>
          <a:p>
            <a:pPr marL="0" indent="0">
              <a:buNone/>
            </a:pPr>
            <a:r>
              <a:rPr lang="en-US" dirty="0" smtClean="0"/>
              <a:t>    +</a:t>
            </a:r>
          </a:p>
          <a:p>
            <a:pPr marL="0" indent="0">
              <a:buNone/>
            </a:pPr>
            <a:r>
              <a:rPr lang="en-US" dirty="0" smtClean="0"/>
              <a:t>    4 * (YEAR(</a:t>
            </a:r>
            <a:r>
              <a:rPr lang="en-US" dirty="0" err="1" smtClean="0"/>
              <a:t>Date__c</a:t>
            </a:r>
            <a:r>
              <a:rPr lang="en-US" dirty="0" smtClean="0"/>
              <a:t>) - YEAR(TODAY()))</a:t>
            </a:r>
          </a:p>
          <a:p>
            <a:pPr marL="0" indent="0">
              <a:buNone/>
            </a:pPr>
            <a:r>
              <a:rPr lang="en-US" dirty="0" smtClean="0"/>
              <a:t>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" y="5943600"/>
            <a:ext cx="10515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| ##CYTD | ##FYTD | </a:t>
            </a:r>
            <a:r>
              <a:rPr lang="en-US" sz="3600" dirty="0" smtClean="0">
                <a:solidFill>
                  <a:srgbClr val="FF0000"/>
                </a:solidFill>
              </a:rPr>
              <a:t>##</a:t>
            </a:r>
            <a:r>
              <a:rPr lang="en-US" sz="3600" dirty="0" smtClean="0"/>
              <a:t>QTD | ##MTD | ##WTD | ##D |</a:t>
            </a:r>
            <a:endParaRPr lang="en-US" sz="3600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8571114"/>
              </p:ext>
            </p:extLst>
          </p:nvPr>
        </p:nvGraphicFramePr>
        <p:xfrm>
          <a:off x="8702141" y="2803640"/>
          <a:ext cx="1136247" cy="975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2321"/>
                <a:gridCol w="162321"/>
                <a:gridCol w="162321"/>
                <a:gridCol w="162321"/>
                <a:gridCol w="162321"/>
                <a:gridCol w="162321"/>
                <a:gridCol w="162321"/>
              </a:tblGrid>
              <a:tr h="162321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7333479"/>
              </p:ext>
            </p:extLst>
          </p:nvPr>
        </p:nvGraphicFramePr>
        <p:xfrm>
          <a:off x="8708418" y="3918404"/>
          <a:ext cx="1136247" cy="975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2321"/>
                <a:gridCol w="162321"/>
                <a:gridCol w="162321"/>
                <a:gridCol w="162321"/>
                <a:gridCol w="162321"/>
                <a:gridCol w="162321"/>
                <a:gridCol w="162321"/>
              </a:tblGrid>
              <a:tr h="162321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5780698"/>
              </p:ext>
            </p:extLst>
          </p:nvPr>
        </p:nvGraphicFramePr>
        <p:xfrm>
          <a:off x="8708418" y="5024898"/>
          <a:ext cx="1136247" cy="975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2321"/>
                <a:gridCol w="162321"/>
                <a:gridCol w="162321"/>
                <a:gridCol w="162321"/>
                <a:gridCol w="162321"/>
                <a:gridCol w="162321"/>
                <a:gridCol w="162321"/>
              </a:tblGrid>
              <a:tr h="162321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8930412" y="3126116"/>
            <a:ext cx="67970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Q1</a:t>
            </a:r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r>
              <a:rPr lang="en-US" dirty="0" smtClean="0"/>
              <a:t>Q2</a:t>
            </a:r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r>
              <a:rPr lang="en-US" dirty="0" smtClean="0"/>
              <a:t>Q3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1532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Quarter-to-Date Calculation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565359"/>
          </a:xfrm>
        </p:spPr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en-US" sz="3600" dirty="0" smtClean="0"/>
              <a:t>IF(</a:t>
            </a:r>
          </a:p>
          <a:p>
            <a:pPr marL="0" indent="0">
              <a:buNone/>
            </a:pPr>
            <a:r>
              <a:rPr lang="en-US" sz="3600" dirty="0" smtClean="0"/>
              <a:t>    MOD(MONTH(</a:t>
            </a:r>
            <a:r>
              <a:rPr lang="en-US" sz="3600" dirty="0" err="1" smtClean="0"/>
              <a:t>Date__c</a:t>
            </a:r>
            <a:r>
              <a:rPr lang="en-US" sz="3600" dirty="0" smtClean="0"/>
              <a:t>)-1, 3) &lt; MOD(MONTH(TODAY())-1, 3)</a:t>
            </a:r>
          </a:p>
          <a:p>
            <a:pPr marL="0" indent="0">
              <a:buNone/>
            </a:pPr>
            <a:r>
              <a:rPr lang="en-US" sz="3600" dirty="0" smtClean="0"/>
              <a:t>    ||</a:t>
            </a:r>
          </a:p>
          <a:p>
            <a:pPr marL="0" indent="0">
              <a:buNone/>
            </a:pPr>
            <a:r>
              <a:rPr lang="en-US" sz="3600" dirty="0" smtClean="0"/>
              <a:t>    (</a:t>
            </a:r>
          </a:p>
          <a:p>
            <a:pPr marL="0" indent="0">
              <a:buNone/>
            </a:pPr>
            <a:r>
              <a:rPr lang="en-US" sz="3600" dirty="0" smtClean="0"/>
              <a:t>        MOD(MONTH(</a:t>
            </a:r>
            <a:r>
              <a:rPr lang="en-US" sz="3600" dirty="0" err="1" smtClean="0"/>
              <a:t>Date__c</a:t>
            </a:r>
            <a:r>
              <a:rPr lang="en-US" sz="3600" dirty="0" smtClean="0"/>
              <a:t>)-1, 3) = MOD(MONTH(TODAY())-1, 3)</a:t>
            </a:r>
          </a:p>
          <a:p>
            <a:pPr marL="0" indent="0">
              <a:buNone/>
            </a:pPr>
            <a:r>
              <a:rPr lang="en-US" sz="3600" dirty="0" smtClean="0"/>
              <a:t>        &amp;&amp;</a:t>
            </a:r>
          </a:p>
          <a:p>
            <a:pPr marL="0" indent="0">
              <a:buNone/>
            </a:pPr>
            <a:r>
              <a:rPr lang="en-US" sz="3600" dirty="0" smtClean="0"/>
              <a:t>        DAY(</a:t>
            </a:r>
            <a:r>
              <a:rPr lang="en-US" sz="3600" dirty="0" err="1" smtClean="0"/>
              <a:t>Date__c</a:t>
            </a:r>
            <a:r>
              <a:rPr lang="en-US" sz="3600" dirty="0" smtClean="0"/>
              <a:t>) &lt;= DAY(TODAY())</a:t>
            </a:r>
          </a:p>
          <a:p>
            <a:pPr marL="0" indent="0">
              <a:buNone/>
            </a:pPr>
            <a:r>
              <a:rPr lang="en-US" sz="3600" dirty="0" smtClean="0"/>
              <a:t>    ),</a:t>
            </a:r>
          </a:p>
          <a:p>
            <a:pPr marL="0" indent="0">
              <a:buNone/>
            </a:pPr>
            <a:r>
              <a:rPr lang="en-US" sz="3600" dirty="0" smtClean="0"/>
              <a:t>    "TD",</a:t>
            </a:r>
          </a:p>
          <a:p>
            <a:pPr marL="0" indent="0">
              <a:buNone/>
            </a:pPr>
            <a:r>
              <a:rPr lang="en-US" sz="3600" dirty="0" smtClean="0"/>
              <a:t>    ""</a:t>
            </a:r>
          </a:p>
          <a:p>
            <a:pPr marL="0" indent="0">
              <a:buNone/>
            </a:pPr>
            <a:r>
              <a:rPr lang="en-US" sz="3600" dirty="0" smtClean="0"/>
              <a:t>)</a:t>
            </a:r>
            <a:endParaRPr lang="en-US" sz="3600" dirty="0"/>
          </a:p>
        </p:txBody>
      </p:sp>
      <p:sp>
        <p:nvSpPr>
          <p:cNvPr id="5" name="TextBox 4"/>
          <p:cNvSpPr txBox="1"/>
          <p:nvPr/>
        </p:nvSpPr>
        <p:spPr>
          <a:xfrm>
            <a:off x="841248" y="5943600"/>
            <a:ext cx="10515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| ##CYTD | ##FYTD | ##Q</a:t>
            </a:r>
            <a:r>
              <a:rPr lang="en-US" sz="3600" dirty="0" smtClean="0">
                <a:solidFill>
                  <a:srgbClr val="FF0000"/>
                </a:solidFill>
              </a:rPr>
              <a:t>TD</a:t>
            </a:r>
            <a:r>
              <a:rPr lang="en-US" sz="3600" dirty="0" smtClean="0"/>
              <a:t> | ##MTD | ##WTD | ##D |</a:t>
            </a:r>
            <a:endParaRPr lang="en-US" sz="3600" dirty="0"/>
          </a:p>
        </p:txBody>
      </p:sp>
      <p:graphicFrame>
        <p:nvGraphicFramePr>
          <p:cNvPr id="18" name="Table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3545532"/>
              </p:ext>
            </p:extLst>
          </p:nvPr>
        </p:nvGraphicFramePr>
        <p:xfrm>
          <a:off x="7642044" y="2142999"/>
          <a:ext cx="1136247" cy="975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2321"/>
                <a:gridCol w="162321"/>
                <a:gridCol w="162321"/>
                <a:gridCol w="162321"/>
                <a:gridCol w="162321"/>
                <a:gridCol w="162321"/>
                <a:gridCol w="162321"/>
              </a:tblGrid>
              <a:tr h="162321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9" name="Table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8676243"/>
              </p:ext>
            </p:extLst>
          </p:nvPr>
        </p:nvGraphicFramePr>
        <p:xfrm>
          <a:off x="10287708" y="2142999"/>
          <a:ext cx="1136247" cy="975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2321"/>
                <a:gridCol w="162321"/>
                <a:gridCol w="162321"/>
                <a:gridCol w="162321"/>
                <a:gridCol w="162321"/>
                <a:gridCol w="162321"/>
                <a:gridCol w="162321"/>
              </a:tblGrid>
              <a:tr h="162321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/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/>
                </a:tc>
              </a:tr>
            </a:tbl>
          </a:graphicData>
        </a:graphic>
      </p:graphicFrame>
      <p:graphicFrame>
        <p:nvGraphicFramePr>
          <p:cNvPr id="20" name="Table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5841772"/>
              </p:ext>
            </p:extLst>
          </p:nvPr>
        </p:nvGraphicFramePr>
        <p:xfrm>
          <a:off x="10287708" y="3257763"/>
          <a:ext cx="1136247" cy="975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2321"/>
                <a:gridCol w="162321"/>
                <a:gridCol w="162321"/>
                <a:gridCol w="162321"/>
                <a:gridCol w="162321"/>
                <a:gridCol w="162321"/>
                <a:gridCol w="162321"/>
              </a:tblGrid>
              <a:tr h="162321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/>
                </a:tc>
              </a:tr>
            </a:tbl>
          </a:graphicData>
        </a:graphic>
      </p:graphicFrame>
      <p:graphicFrame>
        <p:nvGraphicFramePr>
          <p:cNvPr id="21" name="Table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1246863"/>
              </p:ext>
            </p:extLst>
          </p:nvPr>
        </p:nvGraphicFramePr>
        <p:xfrm>
          <a:off x="10287708" y="4367700"/>
          <a:ext cx="1136247" cy="975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2321"/>
                <a:gridCol w="162321"/>
                <a:gridCol w="162321"/>
                <a:gridCol w="162321"/>
                <a:gridCol w="162321"/>
                <a:gridCol w="162321"/>
                <a:gridCol w="162321"/>
              </a:tblGrid>
              <a:tr h="162321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/>
                </a:tc>
              </a:tr>
            </a:tbl>
          </a:graphicData>
        </a:graphic>
      </p:graphicFrame>
      <p:sp>
        <p:nvSpPr>
          <p:cNvPr id="23" name="TextBox 22"/>
          <p:cNvSpPr txBox="1"/>
          <p:nvPr/>
        </p:nvSpPr>
        <p:spPr>
          <a:xfrm>
            <a:off x="6959292" y="2565550"/>
            <a:ext cx="67970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Q1</a:t>
            </a:r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Q2</a:t>
            </a:r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Q3</a:t>
            </a:r>
            <a:endParaRPr lang="en-US" dirty="0"/>
          </a:p>
        </p:txBody>
      </p:sp>
      <p:sp>
        <p:nvSpPr>
          <p:cNvPr id="24" name="Rectangle 23"/>
          <p:cNvSpPr/>
          <p:nvPr/>
        </p:nvSpPr>
        <p:spPr>
          <a:xfrm>
            <a:off x="6959292" y="1904347"/>
            <a:ext cx="4649214" cy="359319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5" name="Table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1064972"/>
              </p:ext>
            </p:extLst>
          </p:nvPr>
        </p:nvGraphicFramePr>
        <p:xfrm>
          <a:off x="8964876" y="2142434"/>
          <a:ext cx="1136247" cy="975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2321"/>
                <a:gridCol w="162321"/>
                <a:gridCol w="162321"/>
                <a:gridCol w="162321"/>
                <a:gridCol w="162321"/>
                <a:gridCol w="162321"/>
                <a:gridCol w="162321"/>
              </a:tblGrid>
              <a:tr h="162321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6" name="Table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4975004"/>
              </p:ext>
            </p:extLst>
          </p:nvPr>
        </p:nvGraphicFramePr>
        <p:xfrm>
          <a:off x="7648321" y="3257763"/>
          <a:ext cx="1136247" cy="975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2321"/>
                <a:gridCol w="162321"/>
                <a:gridCol w="162321"/>
                <a:gridCol w="162321"/>
                <a:gridCol w="162321"/>
                <a:gridCol w="162321"/>
                <a:gridCol w="162321"/>
              </a:tblGrid>
              <a:tr h="162321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7" name="Table 2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5781673"/>
              </p:ext>
            </p:extLst>
          </p:nvPr>
        </p:nvGraphicFramePr>
        <p:xfrm>
          <a:off x="8962207" y="3257198"/>
          <a:ext cx="1136247" cy="975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2321"/>
                <a:gridCol w="162321"/>
                <a:gridCol w="162321"/>
                <a:gridCol w="162321"/>
                <a:gridCol w="162321"/>
                <a:gridCol w="162321"/>
                <a:gridCol w="162321"/>
              </a:tblGrid>
              <a:tr h="162321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8" name="Table 2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5709118"/>
              </p:ext>
            </p:extLst>
          </p:nvPr>
        </p:nvGraphicFramePr>
        <p:xfrm>
          <a:off x="7648321" y="4364257"/>
          <a:ext cx="1136247" cy="975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2321"/>
                <a:gridCol w="162321"/>
                <a:gridCol w="162321"/>
                <a:gridCol w="162321"/>
                <a:gridCol w="162321"/>
                <a:gridCol w="162321"/>
                <a:gridCol w="162321"/>
              </a:tblGrid>
              <a:tr h="162321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9" name="Table 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7818190"/>
              </p:ext>
            </p:extLst>
          </p:nvPr>
        </p:nvGraphicFramePr>
        <p:xfrm>
          <a:off x="8962207" y="4364257"/>
          <a:ext cx="1136247" cy="975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2321"/>
                <a:gridCol w="162321"/>
                <a:gridCol w="162321"/>
                <a:gridCol w="162321"/>
                <a:gridCol w="162321"/>
                <a:gridCol w="162321"/>
                <a:gridCol w="162321"/>
              </a:tblGrid>
              <a:tr h="162321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7638996" y="3670050"/>
            <a:ext cx="37819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     Apr 0	             May 1	   Jun 2</a:t>
            </a:r>
            <a:endParaRPr lang="en-US" dirty="0"/>
          </a:p>
        </p:txBody>
      </p:sp>
      <p:sp>
        <p:nvSpPr>
          <p:cNvPr id="30" name="TextBox 29"/>
          <p:cNvSpPr txBox="1"/>
          <p:nvPr/>
        </p:nvSpPr>
        <p:spPr>
          <a:xfrm>
            <a:off x="7638995" y="2569943"/>
            <a:ext cx="37819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     Jan 0	             Feb 1	   Mar 2</a:t>
            </a:r>
            <a:endParaRPr lang="en-US" dirty="0"/>
          </a:p>
        </p:txBody>
      </p:sp>
      <p:sp>
        <p:nvSpPr>
          <p:cNvPr id="31" name="TextBox 30"/>
          <p:cNvSpPr txBox="1"/>
          <p:nvPr/>
        </p:nvSpPr>
        <p:spPr>
          <a:xfrm>
            <a:off x="7648321" y="4764090"/>
            <a:ext cx="37819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     Jul 0	             Aug 1	   Sep 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4263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Month Offset Calculation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TEXT(</a:t>
            </a:r>
          </a:p>
          <a:p>
            <a:pPr marL="0" indent="0">
              <a:buNone/>
            </a:pPr>
            <a:r>
              <a:rPr lang="en-US" dirty="0" smtClean="0"/>
              <a:t>    MONTH(</a:t>
            </a:r>
            <a:r>
              <a:rPr lang="en-US" dirty="0" err="1" smtClean="0"/>
              <a:t>Date__c</a:t>
            </a:r>
            <a:r>
              <a:rPr lang="en-US" dirty="0" smtClean="0"/>
              <a:t>) - MONTH(TODAY())</a:t>
            </a:r>
          </a:p>
          <a:p>
            <a:pPr marL="0" indent="0">
              <a:buNone/>
            </a:pPr>
            <a:r>
              <a:rPr lang="en-US" dirty="0" smtClean="0"/>
              <a:t>    +</a:t>
            </a:r>
          </a:p>
          <a:p>
            <a:pPr marL="0" indent="0">
              <a:buNone/>
            </a:pPr>
            <a:r>
              <a:rPr lang="en-US" dirty="0" smtClean="0"/>
              <a:t>    12 * (YEAR(</a:t>
            </a:r>
            <a:r>
              <a:rPr lang="en-US" dirty="0" err="1" smtClean="0"/>
              <a:t>Date__c</a:t>
            </a:r>
            <a:r>
              <a:rPr lang="en-US" dirty="0" smtClean="0"/>
              <a:t>) - YEAR(TODAY()))</a:t>
            </a:r>
          </a:p>
          <a:p>
            <a:pPr marL="0" indent="0">
              <a:buNone/>
            </a:pPr>
            <a:r>
              <a:rPr lang="en-US" dirty="0" smtClean="0"/>
              <a:t>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" y="5943600"/>
            <a:ext cx="10515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| ##CYTD | ##FYTD | ##QTD | </a:t>
            </a:r>
            <a:r>
              <a:rPr lang="en-US" sz="3600" dirty="0" smtClean="0">
                <a:solidFill>
                  <a:srgbClr val="FF0000"/>
                </a:solidFill>
              </a:rPr>
              <a:t>##</a:t>
            </a:r>
            <a:r>
              <a:rPr lang="en-US" sz="3600" dirty="0" smtClean="0"/>
              <a:t>MTD | ##WTD | ##D |</a:t>
            </a:r>
            <a:endParaRPr lang="en-US" sz="3600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8611518"/>
              </p:ext>
            </p:extLst>
          </p:nvPr>
        </p:nvGraphicFramePr>
        <p:xfrm>
          <a:off x="8980436" y="1690688"/>
          <a:ext cx="1136247" cy="975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2321"/>
                <a:gridCol w="162321"/>
                <a:gridCol w="162321"/>
                <a:gridCol w="162321"/>
                <a:gridCol w="162321"/>
                <a:gridCol w="162321"/>
                <a:gridCol w="162321"/>
              </a:tblGrid>
              <a:tr h="162321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6423762"/>
              </p:ext>
            </p:extLst>
          </p:nvPr>
        </p:nvGraphicFramePr>
        <p:xfrm>
          <a:off x="8986713" y="2805452"/>
          <a:ext cx="1136247" cy="975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2321"/>
                <a:gridCol w="162321"/>
                <a:gridCol w="162321"/>
                <a:gridCol w="162321"/>
                <a:gridCol w="162321"/>
                <a:gridCol w="162321"/>
                <a:gridCol w="162321"/>
              </a:tblGrid>
              <a:tr h="162321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1498822"/>
              </p:ext>
            </p:extLst>
          </p:nvPr>
        </p:nvGraphicFramePr>
        <p:xfrm>
          <a:off x="8986713" y="3911946"/>
          <a:ext cx="1136247" cy="975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2321"/>
                <a:gridCol w="162321"/>
                <a:gridCol w="162321"/>
                <a:gridCol w="162321"/>
                <a:gridCol w="162321"/>
                <a:gridCol w="162321"/>
                <a:gridCol w="162321"/>
              </a:tblGrid>
              <a:tr h="162321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9208707" y="2013164"/>
            <a:ext cx="67970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Jan</a:t>
            </a:r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r>
              <a:rPr lang="en-US" dirty="0" smtClean="0"/>
              <a:t>Feb</a:t>
            </a:r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r>
              <a:rPr lang="en-US" dirty="0" smtClean="0"/>
              <a:t>Mar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31658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" name="Table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9271740"/>
              </p:ext>
            </p:extLst>
          </p:nvPr>
        </p:nvGraphicFramePr>
        <p:xfrm>
          <a:off x="7635946" y="2620078"/>
          <a:ext cx="1136247" cy="975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2321"/>
                <a:gridCol w="162321"/>
                <a:gridCol w="162321"/>
                <a:gridCol w="162321"/>
                <a:gridCol w="162321"/>
                <a:gridCol w="162321"/>
                <a:gridCol w="162321"/>
              </a:tblGrid>
              <a:tr h="162321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/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/>
                </a:tc>
              </a:tr>
            </a:tbl>
          </a:graphicData>
        </a:graphic>
      </p:graphicFrame>
      <p:graphicFrame>
        <p:nvGraphicFramePr>
          <p:cNvPr id="21" name="Table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1148976"/>
              </p:ext>
            </p:extLst>
          </p:nvPr>
        </p:nvGraphicFramePr>
        <p:xfrm>
          <a:off x="7635946" y="3734842"/>
          <a:ext cx="1136247" cy="975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2321"/>
                <a:gridCol w="162321"/>
                <a:gridCol w="162321"/>
                <a:gridCol w="162321"/>
                <a:gridCol w="162321"/>
                <a:gridCol w="162321"/>
                <a:gridCol w="162321"/>
              </a:tblGrid>
              <a:tr h="162321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/>
                </a:tc>
              </a:tr>
            </a:tbl>
          </a:graphicData>
        </a:graphic>
      </p:graphicFrame>
      <p:graphicFrame>
        <p:nvGraphicFramePr>
          <p:cNvPr id="22" name="Table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4071782"/>
              </p:ext>
            </p:extLst>
          </p:nvPr>
        </p:nvGraphicFramePr>
        <p:xfrm>
          <a:off x="7635946" y="4844779"/>
          <a:ext cx="1136247" cy="975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2321"/>
                <a:gridCol w="162321"/>
                <a:gridCol w="162321"/>
                <a:gridCol w="162321"/>
                <a:gridCol w="162321"/>
                <a:gridCol w="162321"/>
                <a:gridCol w="162321"/>
              </a:tblGrid>
              <a:tr h="162321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/>
                </a:tc>
              </a:tr>
            </a:tbl>
          </a:graphicData>
        </a:graphic>
      </p:graphicFrame>
      <p:graphicFrame>
        <p:nvGraphicFramePr>
          <p:cNvPr id="23" name="Table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5719198"/>
              </p:ext>
            </p:extLst>
          </p:nvPr>
        </p:nvGraphicFramePr>
        <p:xfrm>
          <a:off x="8961827" y="2620078"/>
          <a:ext cx="1136247" cy="975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2321"/>
                <a:gridCol w="162321"/>
                <a:gridCol w="162321"/>
                <a:gridCol w="162321"/>
                <a:gridCol w="162321"/>
                <a:gridCol w="162321"/>
                <a:gridCol w="162321"/>
              </a:tblGrid>
              <a:tr h="162321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/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/>
                </a:tc>
              </a:tr>
            </a:tbl>
          </a:graphicData>
        </a:graphic>
      </p:graphicFrame>
      <p:graphicFrame>
        <p:nvGraphicFramePr>
          <p:cNvPr id="24" name="Table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852349"/>
              </p:ext>
            </p:extLst>
          </p:nvPr>
        </p:nvGraphicFramePr>
        <p:xfrm>
          <a:off x="8961827" y="3734842"/>
          <a:ext cx="1136247" cy="975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2321"/>
                <a:gridCol w="162321"/>
                <a:gridCol w="162321"/>
                <a:gridCol w="162321"/>
                <a:gridCol w="162321"/>
                <a:gridCol w="162321"/>
                <a:gridCol w="162321"/>
              </a:tblGrid>
              <a:tr h="162321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/>
                </a:tc>
              </a:tr>
            </a:tbl>
          </a:graphicData>
        </a:graphic>
      </p:graphicFrame>
      <p:graphicFrame>
        <p:nvGraphicFramePr>
          <p:cNvPr id="25" name="Table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497774"/>
              </p:ext>
            </p:extLst>
          </p:nvPr>
        </p:nvGraphicFramePr>
        <p:xfrm>
          <a:off x="8961827" y="4844779"/>
          <a:ext cx="1136247" cy="975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2321"/>
                <a:gridCol w="162321"/>
                <a:gridCol w="162321"/>
                <a:gridCol w="162321"/>
                <a:gridCol w="162321"/>
                <a:gridCol w="162321"/>
                <a:gridCol w="162321"/>
              </a:tblGrid>
              <a:tr h="162321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/>
                </a:tc>
              </a:tr>
            </a:tbl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Month-to-Date Calculation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dirty="0" smtClean="0"/>
              <a:t>IF( DAY(</a:t>
            </a:r>
            <a:r>
              <a:rPr lang="en-US" sz="3600" dirty="0" err="1" smtClean="0"/>
              <a:t>Date__c</a:t>
            </a:r>
            <a:r>
              <a:rPr lang="en-US" sz="3600" dirty="0" smtClean="0"/>
              <a:t>) &lt;= DAY(TODAY()),</a:t>
            </a:r>
          </a:p>
          <a:p>
            <a:pPr marL="0" indent="0">
              <a:buNone/>
            </a:pPr>
            <a:r>
              <a:rPr lang="en-US" sz="3600" dirty="0" smtClean="0"/>
              <a:t>    "TD",</a:t>
            </a:r>
          </a:p>
          <a:p>
            <a:pPr marL="0" indent="0">
              <a:buNone/>
            </a:pPr>
            <a:r>
              <a:rPr lang="en-US" sz="3600" dirty="0" smtClean="0"/>
              <a:t>    ""</a:t>
            </a:r>
          </a:p>
          <a:p>
            <a:pPr marL="0" indent="0">
              <a:buNone/>
            </a:pPr>
            <a:r>
              <a:rPr lang="en-US" sz="3600" dirty="0" smtClean="0"/>
              <a:t>)</a:t>
            </a:r>
            <a:endParaRPr lang="en-US" sz="3600" dirty="0"/>
          </a:p>
        </p:txBody>
      </p:sp>
      <p:sp>
        <p:nvSpPr>
          <p:cNvPr id="5" name="TextBox 4"/>
          <p:cNvSpPr txBox="1"/>
          <p:nvPr/>
        </p:nvSpPr>
        <p:spPr>
          <a:xfrm>
            <a:off x="841248" y="5943600"/>
            <a:ext cx="10515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| ##CYTD | ##FYTD | ##QTD | ##M</a:t>
            </a:r>
            <a:r>
              <a:rPr lang="en-US" sz="3600" dirty="0" smtClean="0">
                <a:solidFill>
                  <a:srgbClr val="FF0000"/>
                </a:solidFill>
              </a:rPr>
              <a:t>TD</a:t>
            </a:r>
            <a:r>
              <a:rPr lang="en-US" sz="3600" dirty="0" smtClean="0"/>
              <a:t> | ##WTD | ##D |</a:t>
            </a:r>
            <a:endParaRPr lang="en-US" sz="3600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4985800"/>
              </p:ext>
            </p:extLst>
          </p:nvPr>
        </p:nvGraphicFramePr>
        <p:xfrm>
          <a:off x="10287708" y="2620078"/>
          <a:ext cx="1136247" cy="975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2321"/>
                <a:gridCol w="162321"/>
                <a:gridCol w="162321"/>
                <a:gridCol w="162321"/>
                <a:gridCol w="162321"/>
                <a:gridCol w="162321"/>
                <a:gridCol w="162321"/>
              </a:tblGrid>
              <a:tr h="162321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/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/>
                </a:tc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9378557"/>
              </p:ext>
            </p:extLst>
          </p:nvPr>
        </p:nvGraphicFramePr>
        <p:xfrm>
          <a:off x="10287708" y="3734842"/>
          <a:ext cx="1136247" cy="975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2321"/>
                <a:gridCol w="162321"/>
                <a:gridCol w="162321"/>
                <a:gridCol w="162321"/>
                <a:gridCol w="162321"/>
                <a:gridCol w="162321"/>
                <a:gridCol w="162321"/>
              </a:tblGrid>
              <a:tr h="162321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/>
                </a:tc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6975672"/>
              </p:ext>
            </p:extLst>
          </p:nvPr>
        </p:nvGraphicFramePr>
        <p:xfrm>
          <a:off x="10287708" y="4844779"/>
          <a:ext cx="1136247" cy="975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2321"/>
                <a:gridCol w="162321"/>
                <a:gridCol w="162321"/>
                <a:gridCol w="162321"/>
                <a:gridCol w="162321"/>
                <a:gridCol w="162321"/>
                <a:gridCol w="162321"/>
              </a:tblGrid>
              <a:tr h="162321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/>
                </a:tc>
              </a:tr>
            </a:tbl>
          </a:graphicData>
        </a:graphic>
      </p:graphicFrame>
      <p:sp>
        <p:nvSpPr>
          <p:cNvPr id="11" name="Rectangle 10"/>
          <p:cNvSpPr/>
          <p:nvPr/>
        </p:nvSpPr>
        <p:spPr>
          <a:xfrm>
            <a:off x="7529884" y="2547953"/>
            <a:ext cx="3959751" cy="335510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7638996" y="4147129"/>
            <a:ext cx="37819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     Apr	             May	   Jun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7638995" y="3047022"/>
            <a:ext cx="37819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     Jan	             Feb	   Mar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7648321" y="5241169"/>
            <a:ext cx="37819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     Jul	             Aug	   Sep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0394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Week Offset Calculation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smtClean="0"/>
              <a:t>TEXT(</a:t>
            </a:r>
          </a:p>
          <a:p>
            <a:pPr marL="0" indent="0">
              <a:buNone/>
            </a:pPr>
            <a:r>
              <a:rPr lang="en-US" dirty="0" smtClean="0"/>
              <a:t>    (</a:t>
            </a:r>
          </a:p>
          <a:p>
            <a:pPr marL="0" indent="0">
              <a:buNone/>
            </a:pPr>
            <a:r>
              <a:rPr lang="en-US" dirty="0" smtClean="0"/>
              <a:t>        (</a:t>
            </a:r>
            <a:r>
              <a:rPr lang="en-US" dirty="0" err="1" smtClean="0"/>
              <a:t>Date__c</a:t>
            </a:r>
            <a:r>
              <a:rPr lang="en-US" dirty="0" smtClean="0"/>
              <a:t> - WEEKDAY(</a:t>
            </a:r>
            <a:r>
              <a:rPr lang="en-US" dirty="0" err="1" smtClean="0"/>
              <a:t>Date__c</a:t>
            </a:r>
            <a:r>
              <a:rPr lang="en-US" dirty="0" smtClean="0"/>
              <a:t>))</a:t>
            </a:r>
          </a:p>
          <a:p>
            <a:pPr marL="0" indent="0">
              <a:buNone/>
            </a:pPr>
            <a:r>
              <a:rPr lang="en-US" dirty="0" smtClean="0"/>
              <a:t>        -</a:t>
            </a:r>
          </a:p>
          <a:p>
            <a:pPr marL="0" indent="0">
              <a:buNone/>
            </a:pPr>
            <a:r>
              <a:rPr lang="en-US" dirty="0" smtClean="0"/>
              <a:t>        (TODAY() - WEEKDAY(TODAY()))</a:t>
            </a:r>
          </a:p>
          <a:p>
            <a:pPr marL="0" indent="0">
              <a:buNone/>
            </a:pPr>
            <a:r>
              <a:rPr lang="en-US" dirty="0" smtClean="0"/>
              <a:t>    )</a:t>
            </a:r>
          </a:p>
          <a:p>
            <a:pPr marL="0" indent="0">
              <a:buNone/>
            </a:pPr>
            <a:r>
              <a:rPr lang="en-US" dirty="0" smtClean="0"/>
              <a:t>    /</a:t>
            </a:r>
          </a:p>
          <a:p>
            <a:pPr marL="0" indent="0">
              <a:buNone/>
            </a:pPr>
            <a:r>
              <a:rPr lang="en-US" dirty="0" smtClean="0"/>
              <a:t>    7</a:t>
            </a:r>
          </a:p>
          <a:p>
            <a:pPr marL="0" indent="0">
              <a:buNone/>
            </a:pPr>
            <a:r>
              <a:rPr lang="en-US" dirty="0" smtClean="0"/>
              <a:t>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" y="5943600"/>
            <a:ext cx="10515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| ##CYTD | ##FYTD | ##QTD | ##MTD | </a:t>
            </a:r>
            <a:r>
              <a:rPr lang="en-US" sz="3600" dirty="0" smtClean="0">
                <a:solidFill>
                  <a:srgbClr val="FF0000"/>
                </a:solidFill>
              </a:rPr>
              <a:t>##</a:t>
            </a:r>
            <a:r>
              <a:rPr lang="en-US" sz="3600" dirty="0" smtClean="0"/>
              <a:t>WTD | ##D |</a:t>
            </a:r>
            <a:endParaRPr lang="en-US" sz="3600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0242515"/>
              </p:ext>
            </p:extLst>
          </p:nvPr>
        </p:nvGraphicFramePr>
        <p:xfrm>
          <a:off x="7660519" y="2150411"/>
          <a:ext cx="2676177" cy="23108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311"/>
                <a:gridCol w="382311"/>
                <a:gridCol w="382311"/>
                <a:gridCol w="382311"/>
                <a:gridCol w="382311"/>
                <a:gridCol w="382311"/>
                <a:gridCol w="382311"/>
              </a:tblGrid>
              <a:tr h="382732">
                <a:tc>
                  <a:txBody>
                    <a:bodyPr/>
                    <a:lstStyle/>
                    <a:p>
                      <a:endParaRPr lang="en-US" sz="1900" dirty="0"/>
                    </a:p>
                  </a:txBody>
                  <a:tcPr marL="95577" marR="95577" marT="47789" marB="47789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900"/>
                    </a:p>
                  </a:txBody>
                  <a:tcPr marL="95577" marR="95577" marT="47789" marB="47789"/>
                </a:tc>
                <a:tc>
                  <a:txBody>
                    <a:bodyPr/>
                    <a:lstStyle/>
                    <a:p>
                      <a:endParaRPr lang="en-US" sz="1900"/>
                    </a:p>
                  </a:txBody>
                  <a:tcPr marL="95577" marR="95577" marT="47789" marB="47789"/>
                </a:tc>
                <a:tc>
                  <a:txBody>
                    <a:bodyPr/>
                    <a:lstStyle/>
                    <a:p>
                      <a:endParaRPr lang="en-US" sz="1900"/>
                    </a:p>
                  </a:txBody>
                  <a:tcPr marL="95577" marR="95577" marT="47789" marB="47789"/>
                </a:tc>
                <a:tc>
                  <a:txBody>
                    <a:bodyPr/>
                    <a:lstStyle/>
                    <a:p>
                      <a:endParaRPr lang="en-US" sz="1900"/>
                    </a:p>
                  </a:txBody>
                  <a:tcPr marL="95577" marR="95577" marT="47789" marB="47789"/>
                </a:tc>
                <a:tc>
                  <a:txBody>
                    <a:bodyPr/>
                    <a:lstStyle/>
                    <a:p>
                      <a:endParaRPr lang="en-US" sz="1900"/>
                    </a:p>
                  </a:txBody>
                  <a:tcPr marL="95577" marR="95577" marT="47789" marB="47789"/>
                </a:tc>
                <a:tc>
                  <a:txBody>
                    <a:bodyPr/>
                    <a:lstStyle/>
                    <a:p>
                      <a:endParaRPr lang="en-US" sz="1900"/>
                    </a:p>
                  </a:txBody>
                  <a:tcPr marL="95577" marR="95577" marT="47789" marB="47789"/>
                </a:tc>
              </a:tr>
              <a:tr h="382732">
                <a:tc>
                  <a:txBody>
                    <a:bodyPr/>
                    <a:lstStyle/>
                    <a:p>
                      <a:endParaRPr lang="en-US" sz="1900" dirty="0"/>
                    </a:p>
                  </a:txBody>
                  <a:tcPr marL="95577" marR="95577" marT="47789" marB="4778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900"/>
                    </a:p>
                  </a:txBody>
                  <a:tcPr marL="95577" marR="95577" marT="47789" marB="4778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900"/>
                    </a:p>
                  </a:txBody>
                  <a:tcPr marL="95577" marR="95577" marT="47789" marB="47789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900"/>
                    </a:p>
                  </a:txBody>
                  <a:tcPr marL="95577" marR="95577" marT="47789" marB="47789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900"/>
                    </a:p>
                  </a:txBody>
                  <a:tcPr marL="95577" marR="95577" marT="47789" marB="47789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900"/>
                    </a:p>
                  </a:txBody>
                  <a:tcPr marL="95577" marR="95577" marT="47789" marB="47789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900" dirty="0"/>
                    </a:p>
                  </a:txBody>
                  <a:tcPr marL="95577" marR="95577" marT="47789" marB="47789">
                    <a:solidFill>
                      <a:srgbClr val="FFC000"/>
                    </a:solidFill>
                  </a:tcPr>
                </a:tc>
              </a:tr>
              <a:tr h="382732">
                <a:tc>
                  <a:txBody>
                    <a:bodyPr/>
                    <a:lstStyle/>
                    <a:p>
                      <a:endParaRPr lang="en-US" sz="1900" dirty="0"/>
                    </a:p>
                  </a:txBody>
                  <a:tcPr marL="95577" marR="95577" marT="47789" marB="4778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900"/>
                    </a:p>
                  </a:txBody>
                  <a:tcPr marL="95577" marR="95577" marT="47789" marB="4778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900" dirty="0"/>
                    </a:p>
                  </a:txBody>
                  <a:tcPr marL="95577" marR="95577" marT="47789" marB="47789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900"/>
                    </a:p>
                  </a:txBody>
                  <a:tcPr marL="95577" marR="95577" marT="47789" marB="47789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900"/>
                    </a:p>
                  </a:txBody>
                  <a:tcPr marL="95577" marR="95577" marT="47789" marB="47789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900"/>
                    </a:p>
                  </a:txBody>
                  <a:tcPr marL="95577" marR="95577" marT="47789" marB="47789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900" dirty="0"/>
                    </a:p>
                  </a:txBody>
                  <a:tcPr marL="95577" marR="95577" marT="47789" marB="47789">
                    <a:solidFill>
                      <a:srgbClr val="FFC000"/>
                    </a:solidFill>
                  </a:tcPr>
                </a:tc>
              </a:tr>
              <a:tr h="382732">
                <a:tc>
                  <a:txBody>
                    <a:bodyPr/>
                    <a:lstStyle/>
                    <a:p>
                      <a:endParaRPr lang="en-US" sz="1900" dirty="0"/>
                    </a:p>
                  </a:txBody>
                  <a:tcPr marL="95577" marR="95577" marT="47789" marB="4778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900"/>
                    </a:p>
                  </a:txBody>
                  <a:tcPr marL="95577" marR="95577" marT="47789" marB="4778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900"/>
                    </a:p>
                  </a:txBody>
                  <a:tcPr marL="95577" marR="95577" marT="47789" marB="47789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900" dirty="0"/>
                    </a:p>
                  </a:txBody>
                  <a:tcPr marL="95577" marR="95577" marT="47789" marB="47789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900"/>
                    </a:p>
                  </a:txBody>
                  <a:tcPr marL="95577" marR="95577" marT="47789" marB="47789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900"/>
                    </a:p>
                  </a:txBody>
                  <a:tcPr marL="95577" marR="95577" marT="47789" marB="47789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900" dirty="0"/>
                    </a:p>
                  </a:txBody>
                  <a:tcPr marL="95577" marR="95577" marT="47789" marB="47789">
                    <a:solidFill>
                      <a:srgbClr val="FFC000"/>
                    </a:solidFill>
                  </a:tcPr>
                </a:tc>
              </a:tr>
              <a:tr h="382732">
                <a:tc>
                  <a:txBody>
                    <a:bodyPr/>
                    <a:lstStyle/>
                    <a:p>
                      <a:endParaRPr lang="en-US" sz="1900" dirty="0"/>
                    </a:p>
                  </a:txBody>
                  <a:tcPr marL="95577" marR="95577" marT="47789" marB="4778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900"/>
                    </a:p>
                  </a:txBody>
                  <a:tcPr marL="95577" marR="95577" marT="47789" marB="4778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900"/>
                    </a:p>
                  </a:txBody>
                  <a:tcPr marL="95577" marR="95577" marT="47789" marB="47789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900"/>
                    </a:p>
                  </a:txBody>
                  <a:tcPr marL="95577" marR="95577" marT="47789" marB="47789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900"/>
                    </a:p>
                  </a:txBody>
                  <a:tcPr marL="95577" marR="95577" marT="47789" marB="47789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900"/>
                    </a:p>
                  </a:txBody>
                  <a:tcPr marL="95577" marR="95577" marT="47789" marB="47789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900" dirty="0"/>
                    </a:p>
                  </a:txBody>
                  <a:tcPr marL="95577" marR="95577" marT="47789" marB="47789">
                    <a:solidFill>
                      <a:srgbClr val="FFC000"/>
                    </a:solidFill>
                  </a:tcPr>
                </a:tc>
              </a:tr>
              <a:tr h="382732">
                <a:tc>
                  <a:txBody>
                    <a:bodyPr/>
                    <a:lstStyle/>
                    <a:p>
                      <a:endParaRPr lang="en-US" sz="1900" dirty="0"/>
                    </a:p>
                  </a:txBody>
                  <a:tcPr marL="95577" marR="95577" marT="47789" marB="4778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900"/>
                    </a:p>
                  </a:txBody>
                  <a:tcPr marL="95577" marR="95577" marT="47789" marB="4778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900" dirty="0"/>
                    </a:p>
                  </a:txBody>
                  <a:tcPr marL="95577" marR="95577" marT="47789" marB="47789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900"/>
                    </a:p>
                  </a:txBody>
                  <a:tcPr marL="95577" marR="95577" marT="47789" marB="47789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900"/>
                    </a:p>
                  </a:txBody>
                  <a:tcPr marL="95577" marR="95577" marT="47789" marB="47789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900"/>
                    </a:p>
                  </a:txBody>
                  <a:tcPr marL="95577" marR="95577" marT="47789" marB="47789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900" dirty="0"/>
                    </a:p>
                  </a:txBody>
                  <a:tcPr marL="95577" marR="95577" marT="47789" marB="47789">
                    <a:solidFill>
                      <a:srgbClr val="FFC000"/>
                    </a:solidFill>
                  </a:tcPr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8259683" y="2487651"/>
            <a:ext cx="1477847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40000"/>
              </a:lnSpc>
            </a:pPr>
            <a:r>
              <a:rPr lang="en-US" dirty="0" smtClean="0"/>
              <a:t>Week 1</a:t>
            </a:r>
          </a:p>
          <a:p>
            <a:pPr algn="ctr">
              <a:lnSpc>
                <a:spcPct val="140000"/>
              </a:lnSpc>
            </a:pPr>
            <a:r>
              <a:rPr lang="en-US" dirty="0" smtClean="0"/>
              <a:t>Week 2</a:t>
            </a:r>
          </a:p>
          <a:p>
            <a:pPr algn="ctr">
              <a:lnSpc>
                <a:spcPct val="140000"/>
              </a:lnSpc>
            </a:pPr>
            <a:r>
              <a:rPr lang="en-US" dirty="0" smtClean="0"/>
              <a:t>Week 3</a:t>
            </a:r>
          </a:p>
          <a:p>
            <a:pPr algn="ctr">
              <a:lnSpc>
                <a:spcPct val="140000"/>
              </a:lnSpc>
            </a:pPr>
            <a:r>
              <a:rPr lang="en-US" dirty="0" smtClean="0"/>
              <a:t>Week 4</a:t>
            </a:r>
          </a:p>
          <a:p>
            <a:pPr algn="ctr">
              <a:lnSpc>
                <a:spcPct val="140000"/>
              </a:lnSpc>
            </a:pPr>
            <a:r>
              <a:rPr lang="en-US" dirty="0" smtClean="0"/>
              <a:t>Week 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12707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Week-to-Date Calculation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dirty="0" smtClean="0"/>
              <a:t>IF(WEEKDAY(</a:t>
            </a:r>
            <a:r>
              <a:rPr lang="en-US" sz="3600" dirty="0" err="1" smtClean="0"/>
              <a:t>Date__c</a:t>
            </a:r>
            <a:r>
              <a:rPr lang="en-US" sz="3600" dirty="0" smtClean="0"/>
              <a:t>) &lt;= WEEKDAY(TODAY()),</a:t>
            </a:r>
          </a:p>
          <a:p>
            <a:pPr marL="0" indent="0">
              <a:buNone/>
            </a:pPr>
            <a:r>
              <a:rPr lang="en-US" sz="3600" dirty="0" smtClean="0"/>
              <a:t>    "TD",</a:t>
            </a:r>
          </a:p>
          <a:p>
            <a:pPr marL="0" indent="0">
              <a:buNone/>
            </a:pPr>
            <a:r>
              <a:rPr lang="en-US" sz="3600" dirty="0" smtClean="0"/>
              <a:t>    ""</a:t>
            </a:r>
          </a:p>
          <a:p>
            <a:pPr marL="0" indent="0">
              <a:buNone/>
            </a:pPr>
            <a:r>
              <a:rPr lang="en-US" sz="3600" dirty="0" smtClean="0"/>
              <a:t>)</a:t>
            </a:r>
            <a:endParaRPr lang="en-US" sz="3600" dirty="0"/>
          </a:p>
        </p:txBody>
      </p:sp>
      <p:sp>
        <p:nvSpPr>
          <p:cNvPr id="5" name="TextBox 4"/>
          <p:cNvSpPr txBox="1"/>
          <p:nvPr/>
        </p:nvSpPr>
        <p:spPr>
          <a:xfrm>
            <a:off x="841248" y="5943600"/>
            <a:ext cx="10515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| ##CYTD | ##FYTD | ##QTD | ##MTD | ##W</a:t>
            </a:r>
            <a:r>
              <a:rPr lang="en-US" sz="3600" dirty="0" smtClean="0">
                <a:solidFill>
                  <a:srgbClr val="FF0000"/>
                </a:solidFill>
              </a:rPr>
              <a:t>TD</a:t>
            </a:r>
            <a:r>
              <a:rPr lang="en-US" sz="3600" dirty="0" smtClean="0"/>
              <a:t> | ##D |</a:t>
            </a:r>
            <a:endParaRPr lang="en-US" sz="3600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9549378"/>
              </p:ext>
            </p:extLst>
          </p:nvPr>
        </p:nvGraphicFramePr>
        <p:xfrm>
          <a:off x="7635946" y="2620078"/>
          <a:ext cx="1136247" cy="975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2321"/>
                <a:gridCol w="162321"/>
                <a:gridCol w="162321"/>
                <a:gridCol w="162321"/>
                <a:gridCol w="162321"/>
                <a:gridCol w="162321"/>
                <a:gridCol w="162321"/>
              </a:tblGrid>
              <a:tr h="162321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/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/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/>
                </a:tc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3289809"/>
              </p:ext>
            </p:extLst>
          </p:nvPr>
        </p:nvGraphicFramePr>
        <p:xfrm>
          <a:off x="7635946" y="3734842"/>
          <a:ext cx="1136247" cy="975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2321"/>
                <a:gridCol w="162321"/>
                <a:gridCol w="162321"/>
                <a:gridCol w="162321"/>
                <a:gridCol w="162321"/>
                <a:gridCol w="162321"/>
                <a:gridCol w="162321"/>
              </a:tblGrid>
              <a:tr h="162321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/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/>
                </a:tc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2181938"/>
              </p:ext>
            </p:extLst>
          </p:nvPr>
        </p:nvGraphicFramePr>
        <p:xfrm>
          <a:off x="7635946" y="4844779"/>
          <a:ext cx="1136247" cy="975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2321"/>
                <a:gridCol w="162321"/>
                <a:gridCol w="162321"/>
                <a:gridCol w="162321"/>
                <a:gridCol w="162321"/>
                <a:gridCol w="162321"/>
                <a:gridCol w="162321"/>
              </a:tblGrid>
              <a:tr h="162321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/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/>
                </a:tc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1609861"/>
              </p:ext>
            </p:extLst>
          </p:nvPr>
        </p:nvGraphicFramePr>
        <p:xfrm>
          <a:off x="8961827" y="2620078"/>
          <a:ext cx="1136247" cy="975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2321"/>
                <a:gridCol w="162321"/>
                <a:gridCol w="162321"/>
                <a:gridCol w="162321"/>
                <a:gridCol w="162321"/>
                <a:gridCol w="162321"/>
                <a:gridCol w="162321"/>
              </a:tblGrid>
              <a:tr h="162321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/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/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/>
                </a:tc>
              </a:tr>
            </a:tbl>
          </a:graphicData>
        </a:graphic>
      </p:graphicFrame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9646561"/>
              </p:ext>
            </p:extLst>
          </p:nvPr>
        </p:nvGraphicFramePr>
        <p:xfrm>
          <a:off x="8961827" y="3734842"/>
          <a:ext cx="1136247" cy="975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2321"/>
                <a:gridCol w="162321"/>
                <a:gridCol w="162321"/>
                <a:gridCol w="162321"/>
                <a:gridCol w="162321"/>
                <a:gridCol w="162321"/>
                <a:gridCol w="162321"/>
              </a:tblGrid>
              <a:tr h="162321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/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/>
                </a:tc>
              </a:tr>
            </a:tbl>
          </a:graphicData>
        </a:graphic>
      </p:graphicFrame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1755761"/>
              </p:ext>
            </p:extLst>
          </p:nvPr>
        </p:nvGraphicFramePr>
        <p:xfrm>
          <a:off x="8961827" y="4844779"/>
          <a:ext cx="1136247" cy="975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2321"/>
                <a:gridCol w="162321"/>
                <a:gridCol w="162321"/>
                <a:gridCol w="162321"/>
                <a:gridCol w="162321"/>
                <a:gridCol w="162321"/>
                <a:gridCol w="162321"/>
              </a:tblGrid>
              <a:tr h="162321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/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/>
                </a:tc>
              </a:tr>
            </a:tbl>
          </a:graphicData>
        </a:graphic>
      </p:graphicFrame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3875168"/>
              </p:ext>
            </p:extLst>
          </p:nvPr>
        </p:nvGraphicFramePr>
        <p:xfrm>
          <a:off x="10287708" y="2620078"/>
          <a:ext cx="1136247" cy="975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2321"/>
                <a:gridCol w="162321"/>
                <a:gridCol w="162321"/>
                <a:gridCol w="162321"/>
                <a:gridCol w="162321"/>
                <a:gridCol w="162321"/>
                <a:gridCol w="162321"/>
              </a:tblGrid>
              <a:tr h="162321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/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/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/>
                </a:tc>
              </a:tr>
            </a:tbl>
          </a:graphicData>
        </a:graphic>
      </p:graphicFrame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185086"/>
              </p:ext>
            </p:extLst>
          </p:nvPr>
        </p:nvGraphicFramePr>
        <p:xfrm>
          <a:off x="10287708" y="3734842"/>
          <a:ext cx="1136247" cy="975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2321"/>
                <a:gridCol w="162321"/>
                <a:gridCol w="162321"/>
                <a:gridCol w="162321"/>
                <a:gridCol w="162321"/>
                <a:gridCol w="162321"/>
                <a:gridCol w="162321"/>
              </a:tblGrid>
              <a:tr h="162321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/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/>
                </a:tc>
              </a:tr>
            </a:tbl>
          </a:graphicData>
        </a:graphic>
      </p:graphicFrame>
      <p:graphicFrame>
        <p:nvGraphicFramePr>
          <p:cNvPr id="14" name="Table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2822604"/>
              </p:ext>
            </p:extLst>
          </p:nvPr>
        </p:nvGraphicFramePr>
        <p:xfrm>
          <a:off x="10287708" y="4844779"/>
          <a:ext cx="1136247" cy="975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2321"/>
                <a:gridCol w="162321"/>
                <a:gridCol w="162321"/>
                <a:gridCol w="162321"/>
                <a:gridCol w="162321"/>
                <a:gridCol w="162321"/>
                <a:gridCol w="162321"/>
              </a:tblGrid>
              <a:tr h="162321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/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</a:tr>
              <a:tr h="16232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40580" marR="40580" marT="20290" marB="20290"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40580" marR="40580" marT="20290" marB="20290"/>
                </a:tc>
              </a:tr>
            </a:tbl>
          </a:graphicData>
        </a:graphic>
      </p:graphicFrame>
      <p:sp>
        <p:nvSpPr>
          <p:cNvPr id="15" name="Rectangle 14"/>
          <p:cNvSpPr/>
          <p:nvPr/>
        </p:nvSpPr>
        <p:spPr>
          <a:xfrm>
            <a:off x="7529884" y="2547953"/>
            <a:ext cx="3959751" cy="335510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7638996" y="4147129"/>
            <a:ext cx="37819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     Apr	             May	   Jun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7638995" y="3047022"/>
            <a:ext cx="37819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     Jan	             Feb	   Mar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7648321" y="5241169"/>
            <a:ext cx="37819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     Jul	             Aug	   Sep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52621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Day Offset Calculation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dirty="0" smtClean="0"/>
              <a:t>TEXT(</a:t>
            </a:r>
          </a:p>
          <a:p>
            <a:pPr marL="0" indent="0">
              <a:buNone/>
            </a:pPr>
            <a:r>
              <a:rPr lang="en-US" sz="3600" dirty="0" smtClean="0"/>
              <a:t>    </a:t>
            </a:r>
            <a:r>
              <a:rPr lang="en-US" sz="3600" dirty="0" err="1" smtClean="0"/>
              <a:t>Date__c</a:t>
            </a:r>
            <a:r>
              <a:rPr lang="en-US" sz="3600" dirty="0" smtClean="0"/>
              <a:t> - TODAY()</a:t>
            </a:r>
          </a:p>
          <a:p>
            <a:pPr marL="0" indent="0">
              <a:buNone/>
            </a:pPr>
            <a:r>
              <a:rPr lang="en-US" sz="3600" dirty="0" smtClean="0"/>
              <a:t>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" y="5943600"/>
            <a:ext cx="10515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| ##CYTD | ##FYTD | ##QTD | ##MTD | ##WTD | </a:t>
            </a:r>
            <a:r>
              <a:rPr lang="en-US" sz="3600" dirty="0" smtClean="0">
                <a:solidFill>
                  <a:srgbClr val="FF0000"/>
                </a:solidFill>
              </a:rPr>
              <a:t>##</a:t>
            </a:r>
            <a:r>
              <a:rPr lang="en-US" sz="3600" dirty="0" smtClean="0"/>
              <a:t>D |</a:t>
            </a:r>
            <a:endParaRPr lang="en-US" sz="3600" dirty="0"/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1304126"/>
              </p:ext>
            </p:extLst>
          </p:nvPr>
        </p:nvGraphicFramePr>
        <p:xfrm>
          <a:off x="7660519" y="2150411"/>
          <a:ext cx="2676177" cy="23108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311"/>
                <a:gridCol w="382311"/>
                <a:gridCol w="382311"/>
                <a:gridCol w="382311"/>
                <a:gridCol w="382311"/>
                <a:gridCol w="382311"/>
                <a:gridCol w="382311"/>
              </a:tblGrid>
              <a:tr h="382732">
                <a:tc>
                  <a:txBody>
                    <a:bodyPr/>
                    <a:lstStyle/>
                    <a:p>
                      <a:endParaRPr lang="en-US" sz="1900" dirty="0"/>
                    </a:p>
                  </a:txBody>
                  <a:tcPr marL="95577" marR="95577" marT="47789" marB="47789"/>
                </a:tc>
                <a:tc>
                  <a:txBody>
                    <a:bodyPr/>
                    <a:lstStyle/>
                    <a:p>
                      <a:endParaRPr lang="en-US" sz="1900"/>
                    </a:p>
                  </a:txBody>
                  <a:tcPr marL="95577" marR="95577" marT="47789" marB="47789"/>
                </a:tc>
                <a:tc>
                  <a:txBody>
                    <a:bodyPr/>
                    <a:lstStyle/>
                    <a:p>
                      <a:endParaRPr lang="en-US" sz="1900"/>
                    </a:p>
                  </a:txBody>
                  <a:tcPr marL="95577" marR="95577" marT="47789" marB="47789"/>
                </a:tc>
                <a:tc>
                  <a:txBody>
                    <a:bodyPr/>
                    <a:lstStyle/>
                    <a:p>
                      <a:endParaRPr lang="en-US" sz="1900"/>
                    </a:p>
                  </a:txBody>
                  <a:tcPr marL="95577" marR="95577" marT="47789" marB="47789"/>
                </a:tc>
                <a:tc>
                  <a:txBody>
                    <a:bodyPr/>
                    <a:lstStyle/>
                    <a:p>
                      <a:endParaRPr lang="en-US" sz="1900"/>
                    </a:p>
                  </a:txBody>
                  <a:tcPr marL="95577" marR="95577" marT="47789" marB="47789"/>
                </a:tc>
                <a:tc>
                  <a:txBody>
                    <a:bodyPr/>
                    <a:lstStyle/>
                    <a:p>
                      <a:endParaRPr lang="en-US" sz="1900"/>
                    </a:p>
                  </a:txBody>
                  <a:tcPr marL="95577" marR="95577" marT="47789" marB="47789"/>
                </a:tc>
                <a:tc>
                  <a:txBody>
                    <a:bodyPr/>
                    <a:lstStyle/>
                    <a:p>
                      <a:endParaRPr lang="en-US" sz="1900"/>
                    </a:p>
                  </a:txBody>
                  <a:tcPr marL="95577" marR="95577" marT="47789" marB="47789"/>
                </a:tc>
              </a:tr>
              <a:tr h="382732">
                <a:tc>
                  <a:txBody>
                    <a:bodyPr/>
                    <a:lstStyle/>
                    <a:p>
                      <a:endParaRPr lang="en-US" sz="1900" dirty="0"/>
                    </a:p>
                  </a:txBody>
                  <a:tcPr marL="95577" marR="95577" marT="47789" marB="47789"/>
                </a:tc>
                <a:tc>
                  <a:txBody>
                    <a:bodyPr/>
                    <a:lstStyle/>
                    <a:p>
                      <a:endParaRPr lang="en-US" sz="1900" dirty="0"/>
                    </a:p>
                  </a:txBody>
                  <a:tcPr marL="95577" marR="95577" marT="47789" marB="47789"/>
                </a:tc>
                <a:tc>
                  <a:txBody>
                    <a:bodyPr/>
                    <a:lstStyle/>
                    <a:p>
                      <a:endParaRPr lang="en-US" sz="1900" dirty="0"/>
                    </a:p>
                  </a:txBody>
                  <a:tcPr marL="95577" marR="95577" marT="47789" marB="47789"/>
                </a:tc>
                <a:tc>
                  <a:txBody>
                    <a:bodyPr/>
                    <a:lstStyle/>
                    <a:p>
                      <a:endParaRPr lang="en-US" sz="1900"/>
                    </a:p>
                  </a:txBody>
                  <a:tcPr marL="95577" marR="95577" marT="47789" marB="47789"/>
                </a:tc>
                <a:tc>
                  <a:txBody>
                    <a:bodyPr/>
                    <a:lstStyle/>
                    <a:p>
                      <a:endParaRPr lang="en-US" sz="1900"/>
                    </a:p>
                  </a:txBody>
                  <a:tcPr marL="95577" marR="95577" marT="47789" marB="47789"/>
                </a:tc>
                <a:tc>
                  <a:txBody>
                    <a:bodyPr/>
                    <a:lstStyle/>
                    <a:p>
                      <a:endParaRPr lang="en-US" sz="1900"/>
                    </a:p>
                  </a:txBody>
                  <a:tcPr marL="95577" marR="95577" marT="47789" marB="47789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900" dirty="0"/>
                    </a:p>
                  </a:txBody>
                  <a:tcPr marL="95577" marR="95577" marT="47789" marB="47789"/>
                </a:tc>
              </a:tr>
              <a:tr h="382732">
                <a:tc>
                  <a:txBody>
                    <a:bodyPr/>
                    <a:lstStyle/>
                    <a:p>
                      <a:endParaRPr lang="en-US" sz="1900"/>
                    </a:p>
                  </a:txBody>
                  <a:tcPr marL="95577" marR="95577" marT="47789" marB="47789"/>
                </a:tc>
                <a:tc>
                  <a:txBody>
                    <a:bodyPr/>
                    <a:lstStyle/>
                    <a:p>
                      <a:endParaRPr lang="en-US" sz="1900"/>
                    </a:p>
                  </a:txBody>
                  <a:tcPr marL="95577" marR="95577" marT="47789" marB="47789"/>
                </a:tc>
                <a:tc>
                  <a:txBody>
                    <a:bodyPr/>
                    <a:lstStyle/>
                    <a:p>
                      <a:endParaRPr lang="en-US" sz="1900" dirty="0"/>
                    </a:p>
                  </a:txBody>
                  <a:tcPr marL="95577" marR="95577" marT="47789" marB="47789"/>
                </a:tc>
                <a:tc>
                  <a:txBody>
                    <a:bodyPr/>
                    <a:lstStyle/>
                    <a:p>
                      <a:endParaRPr lang="en-US" sz="1900" dirty="0"/>
                    </a:p>
                  </a:txBody>
                  <a:tcPr marL="95577" marR="95577" marT="47789" marB="47789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900" dirty="0"/>
                    </a:p>
                  </a:txBody>
                  <a:tcPr marL="95577" marR="95577" marT="47789" marB="47789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900" dirty="0"/>
                    </a:p>
                  </a:txBody>
                  <a:tcPr marL="95577" marR="95577" marT="47789" marB="4778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900" dirty="0"/>
                    </a:p>
                  </a:txBody>
                  <a:tcPr marL="95577" marR="95577" marT="47789" marB="4778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C000"/>
                    </a:solidFill>
                  </a:tcPr>
                </a:tc>
              </a:tr>
              <a:tr h="382732">
                <a:tc>
                  <a:txBody>
                    <a:bodyPr/>
                    <a:lstStyle/>
                    <a:p>
                      <a:endParaRPr lang="en-US" sz="1900" dirty="0"/>
                    </a:p>
                  </a:txBody>
                  <a:tcPr marL="95577" marR="95577" marT="47789" marB="47789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900" dirty="0"/>
                    </a:p>
                  </a:txBody>
                  <a:tcPr marL="95577" marR="95577" marT="47789" marB="47789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900" dirty="0"/>
                    </a:p>
                  </a:txBody>
                  <a:tcPr marL="95577" marR="95577" marT="47789" marB="47789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900" dirty="0"/>
                    </a:p>
                  </a:txBody>
                  <a:tcPr marL="95577" marR="95577" marT="47789" marB="47789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900"/>
                    </a:p>
                  </a:txBody>
                  <a:tcPr marL="95577" marR="95577" marT="47789" marB="47789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900" dirty="0"/>
                    </a:p>
                  </a:txBody>
                  <a:tcPr marL="95577" marR="95577" marT="47789" marB="47789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900" dirty="0"/>
                    </a:p>
                  </a:txBody>
                  <a:tcPr marL="95577" marR="95577" marT="47789" marB="47789">
                    <a:solidFill>
                      <a:srgbClr val="FFC000"/>
                    </a:solidFill>
                  </a:tcPr>
                </a:tc>
              </a:tr>
              <a:tr h="382732">
                <a:tc>
                  <a:txBody>
                    <a:bodyPr/>
                    <a:lstStyle/>
                    <a:p>
                      <a:endParaRPr lang="en-US" sz="1900"/>
                    </a:p>
                  </a:txBody>
                  <a:tcPr marL="95577" marR="95577" marT="47789" marB="47789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900"/>
                    </a:p>
                  </a:txBody>
                  <a:tcPr marL="95577" marR="95577" marT="47789" marB="47789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900" dirty="0"/>
                    </a:p>
                  </a:txBody>
                  <a:tcPr marL="95577" marR="95577" marT="47789" marB="4778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900" dirty="0"/>
                    </a:p>
                  </a:txBody>
                  <a:tcPr marL="95577" marR="95577" marT="47789" marB="4778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en-US" sz="1900"/>
                    </a:p>
                  </a:txBody>
                  <a:tcPr marL="95577" marR="95577" marT="47789" marB="47789"/>
                </a:tc>
                <a:tc>
                  <a:txBody>
                    <a:bodyPr/>
                    <a:lstStyle/>
                    <a:p>
                      <a:endParaRPr lang="en-US" sz="1900"/>
                    </a:p>
                  </a:txBody>
                  <a:tcPr marL="95577" marR="95577" marT="47789" marB="47789"/>
                </a:tc>
                <a:tc>
                  <a:txBody>
                    <a:bodyPr/>
                    <a:lstStyle/>
                    <a:p>
                      <a:endParaRPr lang="en-US" sz="1900" dirty="0"/>
                    </a:p>
                  </a:txBody>
                  <a:tcPr marL="95577" marR="95577" marT="47789" marB="47789"/>
                </a:tc>
              </a:tr>
              <a:tr h="382732">
                <a:tc>
                  <a:txBody>
                    <a:bodyPr/>
                    <a:lstStyle/>
                    <a:p>
                      <a:endParaRPr lang="en-US" sz="1900"/>
                    </a:p>
                  </a:txBody>
                  <a:tcPr marL="95577" marR="95577" marT="47789" marB="47789"/>
                </a:tc>
                <a:tc>
                  <a:txBody>
                    <a:bodyPr/>
                    <a:lstStyle/>
                    <a:p>
                      <a:endParaRPr lang="en-US" sz="1900"/>
                    </a:p>
                  </a:txBody>
                  <a:tcPr marL="95577" marR="95577" marT="47789" marB="47789"/>
                </a:tc>
                <a:tc>
                  <a:txBody>
                    <a:bodyPr/>
                    <a:lstStyle/>
                    <a:p>
                      <a:endParaRPr lang="en-US" sz="1900" dirty="0"/>
                    </a:p>
                  </a:txBody>
                  <a:tcPr marL="95577" marR="95577" marT="47789" marB="47789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en-US" sz="1900"/>
                    </a:p>
                  </a:txBody>
                  <a:tcPr marL="95577" marR="95577" marT="47789" marB="47789"/>
                </a:tc>
                <a:tc>
                  <a:txBody>
                    <a:bodyPr/>
                    <a:lstStyle/>
                    <a:p>
                      <a:endParaRPr lang="en-US" sz="1900"/>
                    </a:p>
                  </a:txBody>
                  <a:tcPr marL="95577" marR="95577" marT="47789" marB="47789"/>
                </a:tc>
                <a:tc>
                  <a:txBody>
                    <a:bodyPr/>
                    <a:lstStyle/>
                    <a:p>
                      <a:endParaRPr lang="en-US" sz="1900"/>
                    </a:p>
                  </a:txBody>
                  <a:tcPr marL="95577" marR="95577" marT="47789" marB="47789"/>
                </a:tc>
                <a:tc>
                  <a:txBody>
                    <a:bodyPr/>
                    <a:lstStyle/>
                    <a:p>
                      <a:endParaRPr lang="en-US" sz="1900" dirty="0"/>
                    </a:p>
                  </a:txBody>
                  <a:tcPr marL="95577" marR="95577" marT="47789" marB="47789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24773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Putting it all together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combined formula can get pretty long</a:t>
            </a:r>
          </a:p>
          <a:p>
            <a:r>
              <a:rPr lang="en-US" dirty="0" smtClean="0"/>
              <a:t>Be sure to include your time frame indicator in the correct spot</a:t>
            </a:r>
          </a:p>
          <a:p>
            <a:r>
              <a:rPr lang="en-US" dirty="0" smtClean="0"/>
              <a:t>Don’t forget the delimiters!</a:t>
            </a:r>
          </a:p>
          <a:p>
            <a:r>
              <a:rPr lang="en-US" dirty="0" smtClean="0"/>
              <a:t>You can use comments to keep track of each calculation</a:t>
            </a:r>
          </a:p>
          <a:p>
            <a:pPr lvl="1"/>
            <a:r>
              <a:rPr lang="en-US" dirty="0" smtClean="0"/>
              <a:t>/* insert your comment here*/</a:t>
            </a:r>
          </a:p>
          <a:p>
            <a:r>
              <a:rPr lang="en-US" dirty="0" smtClean="0"/>
              <a:t>Concatenate each calculation with ampersands (&amp;)</a:t>
            </a:r>
          </a:p>
          <a:p>
            <a:r>
              <a:rPr lang="en-US" dirty="0" smtClean="0"/>
              <a:t>The notes section of this slide has a complete example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6700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Today is July 31, 2019. The date value is May 1, 2019. (FY starts Apr 1)</a:t>
            </a:r>
          </a:p>
          <a:p>
            <a:pPr lvl="1"/>
            <a:r>
              <a:rPr lang="en-US" dirty="0" smtClean="0"/>
              <a:t>0 calendar years ago, year-to-date</a:t>
            </a:r>
          </a:p>
          <a:p>
            <a:pPr lvl="1"/>
            <a:r>
              <a:rPr lang="en-US" dirty="0" smtClean="0"/>
              <a:t>0 fiscal years ago, fiscal-year-to-date</a:t>
            </a:r>
          </a:p>
          <a:p>
            <a:pPr lvl="1"/>
            <a:r>
              <a:rPr lang="en-US" dirty="0" smtClean="0"/>
              <a:t>1 quarter ago, </a:t>
            </a:r>
            <a:r>
              <a:rPr lang="en-US" i="1" dirty="0" smtClean="0"/>
              <a:t>not</a:t>
            </a:r>
            <a:r>
              <a:rPr lang="en-US" dirty="0" smtClean="0"/>
              <a:t> quarter-to-date</a:t>
            </a:r>
          </a:p>
          <a:p>
            <a:pPr lvl="1"/>
            <a:r>
              <a:rPr lang="en-US" dirty="0" smtClean="0"/>
              <a:t>2 months ago, month-to-date</a:t>
            </a:r>
          </a:p>
          <a:p>
            <a:pPr lvl="1"/>
            <a:r>
              <a:rPr lang="en-US" dirty="0" smtClean="0"/>
              <a:t>13 weeks ago, week-to-date</a:t>
            </a:r>
          </a:p>
          <a:p>
            <a:pPr lvl="1"/>
            <a:r>
              <a:rPr lang="en-US" dirty="0" smtClean="0"/>
              <a:t>91 days ago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841248" y="5943600"/>
            <a:ext cx="10515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| 0CYTD | 0FYTD | -1Q | 2MTD | 13WTD | 91D |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024117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321</TotalTime>
  <Words>1845</Words>
  <Application>Microsoft Office PowerPoint</Application>
  <PresentationFormat>Widescreen</PresentationFormat>
  <Paragraphs>406</Paragraphs>
  <Slides>19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Arial</vt:lpstr>
      <vt:lpstr>Calibri</vt:lpstr>
      <vt:lpstr>Calibri Light</vt:lpstr>
      <vt:lpstr>Office Theme</vt:lpstr>
      <vt:lpstr>1 Filter + 1 Formula = Any Time Frame You Want</vt:lpstr>
      <vt:lpstr>Create a New Formula Field</vt:lpstr>
      <vt:lpstr>Choose Time Periods</vt:lpstr>
      <vt:lpstr>Offset Calculations</vt:lpstr>
      <vt:lpstr>To-Date Calculations</vt:lpstr>
      <vt:lpstr>Calendar Year Offset Calculation</vt:lpstr>
      <vt:lpstr>Calendar Year-to-Date Calculation</vt:lpstr>
      <vt:lpstr>Fiscal Year Offset Calculation</vt:lpstr>
      <vt:lpstr>Fiscal Year Offset Calculation (continued)</vt:lpstr>
      <vt:lpstr>Fiscal Year-to-Date Calculation</vt:lpstr>
      <vt:lpstr>Quarter Offset Calculation</vt:lpstr>
      <vt:lpstr>Quarter-to-Date Calculation</vt:lpstr>
      <vt:lpstr>Month Offset Calculation</vt:lpstr>
      <vt:lpstr>Month-to-Date Calculation</vt:lpstr>
      <vt:lpstr>Week Offset Calculation</vt:lpstr>
      <vt:lpstr>Week-to-Date Calculation</vt:lpstr>
      <vt:lpstr>Day Offset Calculation</vt:lpstr>
      <vt:lpstr>Putting it all together</vt:lpstr>
      <vt:lpstr>Example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 Filter + 1 Formula = Any Time Frame You Want</dc:title>
  <dc:creator>Evan Ponter</dc:creator>
  <cp:lastModifiedBy>Evan Ponter</cp:lastModifiedBy>
  <cp:revision>30</cp:revision>
  <dcterms:created xsi:type="dcterms:W3CDTF">2019-07-30T01:05:04Z</dcterms:created>
  <dcterms:modified xsi:type="dcterms:W3CDTF">2019-08-15T17:55:54Z</dcterms:modified>
</cp:coreProperties>
</file>